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69" r:id="rId15"/>
  </p:sldIdLst>
  <p:sldSz cx="11430000" cy="6445250"/>
  <p:notesSz cx="11430000" cy="64452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648" y="-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53000" cy="322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473825" y="0"/>
            <a:ext cx="4953000" cy="322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7C5F0-6402-44A8-B85B-7FD41411E906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4188"/>
            <a:ext cx="4286250" cy="2416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43000" y="3062288"/>
            <a:ext cx="9144000" cy="29003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121400"/>
            <a:ext cx="4953000" cy="322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73825" y="6121400"/>
            <a:ext cx="4953000" cy="322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51202-3691-42C2-807A-8D9AE675E6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05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51202-3691-42C2-807A-8D9AE675E66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009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51202-3691-42C2-807A-8D9AE675E66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81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2E3C4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E3C4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2E3C4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E3C4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2E3C4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2E3C4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A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748" y="437204"/>
            <a:ext cx="10298503" cy="157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2E3C4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7375" y="2863850"/>
            <a:ext cx="4609465" cy="1717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E3C4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3818" y="1241425"/>
            <a:ext cx="4265295" cy="10731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ctr">
              <a:lnSpc>
                <a:spcPts val="4200"/>
              </a:lnSpc>
              <a:spcBef>
                <a:spcPts val="50"/>
              </a:spcBef>
            </a:pPr>
            <a:r>
              <a:rPr spc="-215" dirty="0" smtClean="0"/>
              <a:t>AI-</a:t>
            </a:r>
            <a:r>
              <a:rPr spc="-210" dirty="0" smtClean="0"/>
              <a:t>Driven</a:t>
            </a:r>
            <a:r>
              <a:rPr lang="en-IN" spc="-75" dirty="0"/>
              <a:t> </a:t>
            </a:r>
            <a:r>
              <a:rPr spc="-90" dirty="0" smtClean="0"/>
              <a:t>Insurance </a:t>
            </a:r>
            <a:r>
              <a:rPr spc="-160" dirty="0"/>
              <a:t>Underwriting</a:t>
            </a:r>
            <a:r>
              <a:rPr spc="-80" dirty="0"/>
              <a:t> </a:t>
            </a:r>
            <a:r>
              <a:rPr spc="-85" dirty="0"/>
              <a:t>Co-</a:t>
            </a:r>
            <a:r>
              <a:rPr spc="-80" dirty="0"/>
              <a:t>Pilot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00942" y="2917825"/>
            <a:ext cx="5850890" cy="93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94CCDA"/>
                </a:solidFill>
                <a:latin typeface="Roboto"/>
                <a:cs typeface="Roboto"/>
              </a:rPr>
              <a:t>Using</a:t>
            </a:r>
            <a:r>
              <a:rPr sz="1350" spc="-30" dirty="0">
                <a:solidFill>
                  <a:srgbClr val="94CCDA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94CCDA"/>
                </a:solidFill>
                <a:latin typeface="Roboto"/>
                <a:cs typeface="Roboto"/>
              </a:rPr>
              <a:t>GenAI,</a:t>
            </a:r>
            <a:r>
              <a:rPr sz="1350" spc="-25" dirty="0">
                <a:solidFill>
                  <a:srgbClr val="94CCDA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94CCDA"/>
                </a:solidFill>
                <a:latin typeface="Roboto"/>
                <a:cs typeface="Roboto"/>
              </a:rPr>
              <a:t>Agentic</a:t>
            </a:r>
            <a:r>
              <a:rPr sz="1350" spc="-25" dirty="0">
                <a:solidFill>
                  <a:srgbClr val="94CCDA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94CCDA"/>
                </a:solidFill>
                <a:latin typeface="Roboto"/>
                <a:cs typeface="Roboto"/>
              </a:rPr>
              <a:t>AI,</a:t>
            </a:r>
            <a:r>
              <a:rPr sz="1350" spc="-25" dirty="0">
                <a:solidFill>
                  <a:srgbClr val="94CCDA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94CCDA"/>
                </a:solidFill>
                <a:latin typeface="Roboto"/>
                <a:cs typeface="Roboto"/>
              </a:rPr>
              <a:t>ML,</a:t>
            </a:r>
            <a:r>
              <a:rPr sz="1350" spc="-25" dirty="0">
                <a:solidFill>
                  <a:srgbClr val="94CCDA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94CCDA"/>
                </a:solidFill>
                <a:latin typeface="Roboto"/>
                <a:cs typeface="Roboto"/>
              </a:rPr>
              <a:t>Flask</a:t>
            </a:r>
            <a:r>
              <a:rPr sz="1350" spc="-25" dirty="0">
                <a:solidFill>
                  <a:srgbClr val="94CCDA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94CCDA"/>
                </a:solidFill>
                <a:latin typeface="Roboto"/>
                <a:cs typeface="Roboto"/>
              </a:rPr>
              <a:t>&amp;</a:t>
            </a:r>
            <a:r>
              <a:rPr sz="1350" spc="-25" dirty="0">
                <a:solidFill>
                  <a:srgbClr val="94CCDA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94CCDA"/>
                </a:solidFill>
                <a:latin typeface="Roboto"/>
                <a:cs typeface="Roboto"/>
              </a:rPr>
              <a:t>Full-Stack</a:t>
            </a:r>
            <a:r>
              <a:rPr sz="1350" spc="-25" dirty="0">
                <a:solidFill>
                  <a:srgbClr val="94CCDA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94CCDA"/>
                </a:solidFill>
                <a:latin typeface="Roboto"/>
                <a:cs typeface="Roboto"/>
              </a:rPr>
              <a:t>Web</a:t>
            </a:r>
            <a:r>
              <a:rPr sz="1350" spc="-25" dirty="0">
                <a:solidFill>
                  <a:srgbClr val="94CCDA"/>
                </a:solidFill>
                <a:latin typeface="Roboto"/>
                <a:cs typeface="Roboto"/>
              </a:rPr>
              <a:t> App</a:t>
            </a:r>
            <a:endParaRPr sz="1350" dirty="0">
              <a:latin typeface="Roboto"/>
              <a:cs typeface="Roboto"/>
            </a:endParaRPr>
          </a:p>
          <a:p>
            <a:pPr marL="12700" marR="5080" algn="just">
              <a:lnSpc>
                <a:spcPct val="125000"/>
              </a:lnSpc>
              <a:spcBef>
                <a:spcPts val="1500"/>
              </a:spcBef>
            </a:pPr>
            <a:r>
              <a:rPr lang="en-US" sz="1350" dirty="0" smtClean="0">
                <a:solidFill>
                  <a:srgbClr val="374552"/>
                </a:solidFill>
                <a:latin typeface="Roboto"/>
                <a:cs typeface="Roboto"/>
              </a:rPr>
              <a:t>Leveraging artificial intelligence to enhance insurance underwriting efficiency, accuracy, and decision-making capabilities in the digital age.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9800" y="4822825"/>
            <a:ext cx="49055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400" u="sng" dirty="0" smtClean="0"/>
              <a:t>Presented By</a:t>
            </a:r>
            <a:r>
              <a:rPr lang="en-IN" sz="1400" dirty="0" smtClean="0"/>
              <a:t>:  ARUSHI SHIVHARE, PRN: 22070521062 </a:t>
            </a:r>
          </a:p>
          <a:p>
            <a:pPr algn="just"/>
            <a:r>
              <a:rPr lang="en-IN" sz="1400" dirty="0"/>
              <a:t> </a:t>
            </a:r>
            <a:r>
              <a:rPr lang="en-IN" sz="1400" dirty="0" smtClean="0"/>
              <a:t>                        ANMOL CHOURASIA, PRN: 22070521091 </a:t>
            </a:r>
          </a:p>
          <a:p>
            <a:pPr algn="just"/>
            <a:r>
              <a:rPr lang="en-IN" sz="1400" dirty="0" smtClean="0"/>
              <a:t>                        Symbiosis Institute of Technology Nagpur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</a:t>
            </a:r>
            <a:endParaRPr lang="en-IN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4625"/>
            <a:ext cx="3429000" cy="46482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014932"/>
            <a:ext cx="5303240" cy="118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17" y="174625"/>
            <a:ext cx="707644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90" dirty="0"/>
              <a:t>Document</a:t>
            </a:r>
            <a:r>
              <a:rPr spc="-85" dirty="0"/>
              <a:t> </a:t>
            </a:r>
            <a:r>
              <a:rPr spc="-165" dirty="0"/>
              <a:t>Recommendation</a:t>
            </a:r>
            <a:r>
              <a:rPr spc="-70" dirty="0"/>
              <a:t> </a:t>
            </a:r>
            <a:r>
              <a:rPr spc="-114" dirty="0"/>
              <a:t>Engine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795371"/>
            <a:ext cx="952309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document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engine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automatically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determines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which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documents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customer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must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submit</a:t>
            </a:r>
            <a:r>
              <a:rPr sz="1350" dirty="0" smtClean="0">
                <a:solidFill>
                  <a:srgbClr val="374552"/>
                </a:solidFill>
                <a:latin typeface="Roboto"/>
                <a:cs typeface="Roboto"/>
              </a:rPr>
              <a:t>.</a:t>
            </a:r>
            <a:endParaRPr lang="en-IN" sz="1350" dirty="0" smtClean="0">
              <a:solidFill>
                <a:srgbClr val="374552"/>
              </a:solidFill>
              <a:latin typeface="Roboto"/>
              <a:cs typeface="Roboto"/>
            </a:endParaRPr>
          </a:p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350" spc="-65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This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helps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underwriters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ensure completeness</a:t>
            </a:r>
            <a:r>
              <a:rPr sz="135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 reduces 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back-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and-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forth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 communication.</a:t>
            </a:r>
            <a:endParaRPr sz="1350" dirty="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4200" y="232635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00" y="265020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200" y="296453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4200" y="327885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533400" y="1685007"/>
            <a:ext cx="4609465" cy="17170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0" dirty="0"/>
              <a:t>Document</a:t>
            </a:r>
            <a:r>
              <a:rPr spc="-85" dirty="0"/>
              <a:t> </a:t>
            </a:r>
            <a:r>
              <a:rPr spc="-35" dirty="0"/>
              <a:t>Logic</a:t>
            </a:r>
            <a:r>
              <a:rPr spc="-105" dirty="0"/>
              <a:t> </a:t>
            </a:r>
            <a:r>
              <a:rPr spc="-20" dirty="0"/>
              <a:t>Uses:</a:t>
            </a:r>
          </a:p>
          <a:p>
            <a:pPr marL="286385">
              <a:lnSpc>
                <a:spcPct val="100000"/>
              </a:lnSpc>
              <a:spcBef>
                <a:spcPts val="1775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tier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(Low/Medium/High)</a:t>
            </a:r>
            <a:endParaRPr sz="1350">
              <a:latin typeface="Roboto"/>
              <a:cs typeface="Roboto"/>
            </a:endParaRPr>
          </a:p>
          <a:p>
            <a:pPr marL="286385" marR="5080">
              <a:lnSpc>
                <a:spcPct val="152800"/>
              </a:lnSpc>
              <a:spcBef>
                <a:spcPts val="75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Red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flags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(damage,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no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previous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insurance,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low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premium)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Age</a:t>
            </a:r>
            <a:r>
              <a:rPr sz="1350" spc="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group</a:t>
            </a:r>
            <a:endParaRPr sz="1350">
              <a:latin typeface="Roboto"/>
              <a:cs typeface="Roboto"/>
            </a:endParaRPr>
          </a:p>
          <a:p>
            <a:pPr marL="286385">
              <a:lnSpc>
                <a:spcPct val="100000"/>
              </a:lnSpc>
              <a:spcBef>
                <a:spcPts val="855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Vehicle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condition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4200" y="43656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340" y="45942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4200" y="488117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340" y="52038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915" y="55848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9125" y="58896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3400" y="3703565"/>
            <a:ext cx="3242945" cy="23552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00" dirty="0">
                <a:solidFill>
                  <a:srgbClr val="2E3C4E"/>
                </a:solidFill>
                <a:latin typeface="Verdana"/>
                <a:cs typeface="Verdana"/>
              </a:rPr>
              <a:t>Documents</a:t>
            </a:r>
            <a:r>
              <a:rPr sz="2000" spc="-25" dirty="0">
                <a:solidFill>
                  <a:srgbClr val="2E3C4E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E3C4E"/>
                </a:solidFill>
                <a:latin typeface="Verdana"/>
                <a:cs typeface="Verdana"/>
              </a:rPr>
              <a:t>Generated:</a:t>
            </a:r>
            <a:endParaRPr sz="2000" dirty="0">
              <a:latin typeface="Verdana"/>
              <a:cs typeface="Verdana"/>
            </a:endParaRPr>
          </a:p>
          <a:p>
            <a:pPr marL="286385">
              <a:lnSpc>
                <a:spcPct val="100000"/>
              </a:lnSpc>
              <a:spcBef>
                <a:spcPts val="1775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Basic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KYC</a:t>
            </a:r>
            <a:endParaRPr sz="1350" dirty="0">
              <a:latin typeface="Roboto"/>
              <a:cs typeface="Roboto"/>
            </a:endParaRPr>
          </a:p>
          <a:p>
            <a:pPr marL="286385" marR="478155">
              <a:lnSpc>
                <a:spcPct val="152800"/>
              </a:lnSpc>
              <a:spcBef>
                <a:spcPts val="75"/>
              </a:spcBef>
            </a:pP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Previous</a:t>
            </a:r>
            <a:r>
              <a:rPr sz="1350" spc="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insurance</a:t>
            </a:r>
            <a:r>
              <a:rPr sz="1350" spc="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papers Vehicle</a:t>
            </a:r>
            <a:r>
              <a:rPr sz="135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inspection</a:t>
            </a:r>
            <a:r>
              <a:rPr sz="135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reports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Income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proof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/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bank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statements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Damage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photos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/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repair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invoices</a:t>
            </a:r>
            <a:endParaRPr sz="1350" dirty="0">
              <a:latin typeface="Roboto"/>
              <a:cs typeface="Roboto"/>
            </a:endParaRPr>
          </a:p>
          <a:p>
            <a:pPr marL="286385">
              <a:lnSpc>
                <a:spcPct val="100000"/>
              </a:lnSpc>
              <a:spcBef>
                <a:spcPts val="930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Special</a:t>
            </a:r>
            <a:r>
              <a:rPr sz="135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instructions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for</a:t>
            </a:r>
            <a:r>
              <a:rPr sz="135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high-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 cases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35121"/>
            <a:ext cx="3962400" cy="484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021682"/>
            <a:ext cx="2690812" cy="31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>
            <a:spLocks noGrp="1"/>
          </p:cNvSpPr>
          <p:nvPr>
            <p:ph type="title"/>
          </p:nvPr>
        </p:nvSpPr>
        <p:spPr>
          <a:xfrm>
            <a:off x="587375" y="327025"/>
            <a:ext cx="59658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End-</a:t>
            </a:r>
            <a:r>
              <a:rPr spc="-155" dirty="0"/>
              <a:t>to-</a:t>
            </a:r>
            <a:r>
              <a:rPr spc="-95" dirty="0"/>
              <a:t>End</a:t>
            </a:r>
            <a:r>
              <a:rPr spc="-110" dirty="0"/>
              <a:t> </a:t>
            </a:r>
            <a:r>
              <a:rPr spc="-50" dirty="0"/>
              <a:t>Workflow</a:t>
            </a:r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640" y="1259517"/>
            <a:ext cx="3295650" cy="19050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552940" y="1365880"/>
            <a:ext cx="3308350" cy="27122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1650" spc="-3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1. </a:t>
            </a:r>
            <a:r>
              <a:rPr sz="1650" spc="-3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Underwriter</a:t>
            </a:r>
            <a:r>
              <a:rPr sz="1650" spc="-5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80" dirty="0">
                <a:solidFill>
                  <a:srgbClr val="374552"/>
                </a:solidFill>
                <a:latin typeface="Lucida Sans Unicode"/>
                <a:cs typeface="Lucida Sans Unicode"/>
              </a:rPr>
              <a:t>fills</a:t>
            </a:r>
            <a:r>
              <a:rPr sz="1650" spc="-5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30" dirty="0">
                <a:solidFill>
                  <a:srgbClr val="374552"/>
                </a:solidFill>
                <a:latin typeface="Lucida Sans Unicode"/>
                <a:cs typeface="Lucida Sans Unicode"/>
              </a:rPr>
              <a:t>applicant</a:t>
            </a:r>
            <a:r>
              <a:rPr sz="1650" spc="-4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374552"/>
                </a:solidFill>
                <a:latin typeface="Lucida Sans Unicode"/>
                <a:cs typeface="Lucida Sans Unicode"/>
              </a:rPr>
              <a:t>form</a:t>
            </a:r>
            <a:endParaRPr sz="1650" dirty="0">
              <a:latin typeface="Lucida Sans Unicode"/>
              <a:cs typeface="Lucida Sans Unicode"/>
            </a:endParaRPr>
          </a:p>
        </p:txBody>
      </p:sp>
      <p:pic>
        <p:nvPicPr>
          <p:cNvPr id="7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640" y="1716717"/>
            <a:ext cx="3295650" cy="19050"/>
          </a:xfrm>
          <a:prstGeom prst="rect">
            <a:avLst/>
          </a:prstGeom>
        </p:spPr>
      </p:pic>
      <p:sp>
        <p:nvSpPr>
          <p:cNvPr id="8" name="object 7"/>
          <p:cNvSpPr txBox="1"/>
          <p:nvPr/>
        </p:nvSpPr>
        <p:spPr>
          <a:xfrm>
            <a:off x="552939" y="1823080"/>
            <a:ext cx="3951079" cy="540276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spc="-2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2. </a:t>
            </a:r>
            <a:r>
              <a:rPr sz="1650" spc="-2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Flask</a:t>
            </a:r>
            <a:r>
              <a:rPr sz="1650" spc="-8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35" dirty="0">
                <a:solidFill>
                  <a:srgbClr val="374552"/>
                </a:solidFill>
                <a:latin typeface="Lucida Sans Unicode"/>
                <a:cs typeface="Lucida Sans Unicode"/>
              </a:rPr>
              <a:t>validates</a:t>
            </a:r>
            <a:r>
              <a:rPr sz="1650" spc="-9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and</a:t>
            </a:r>
            <a:r>
              <a:rPr sz="1650" spc="-8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checks</a:t>
            </a:r>
            <a:r>
              <a:rPr sz="1650" spc="-8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374552"/>
                </a:solidFill>
                <a:latin typeface="Lucida Sans Unicode"/>
                <a:cs typeface="Lucida Sans Unicode"/>
              </a:rPr>
              <a:t>red </a:t>
            </a:r>
            <a:endParaRPr lang="en-IN" sz="1650" spc="-25" dirty="0" smtClean="0">
              <a:solidFill>
                <a:srgbClr val="374552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spc="-1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   </a:t>
            </a:r>
            <a:r>
              <a:rPr sz="1650" spc="-1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flags</a:t>
            </a:r>
            <a:endParaRPr sz="1650" dirty="0">
              <a:latin typeface="Lucida Sans Unicode"/>
              <a:cs typeface="Lucida Sans Unicode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547370" y="936625"/>
            <a:ext cx="10730230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  <a:tabLst>
                <a:tab pos="3479165" algn="l"/>
                <a:tab pos="6946265" algn="l"/>
              </a:tabLst>
            </a:pPr>
            <a:r>
              <a:rPr sz="1350" dirty="0">
                <a:solidFill>
                  <a:srgbClr val="374552"/>
                </a:solidFill>
                <a:latin typeface="Lucida Sans Unicode"/>
                <a:cs typeface="Lucida Sans Unicode"/>
              </a:rPr>
              <a:t>		</a:t>
            </a:r>
            <a:endParaRPr sz="1350" dirty="0">
              <a:latin typeface="Lucida Sans Unicode"/>
              <a:cs typeface="Lucida Sans Unicode"/>
            </a:endParaRPr>
          </a:p>
        </p:txBody>
      </p:sp>
      <p:pic>
        <p:nvPicPr>
          <p:cNvPr id="10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440" y="2347840"/>
            <a:ext cx="3295650" cy="19050"/>
          </a:xfrm>
          <a:prstGeom prst="rect">
            <a:avLst/>
          </a:prstGeom>
        </p:spPr>
      </p:pic>
      <p:sp>
        <p:nvSpPr>
          <p:cNvPr id="11" name="object 10"/>
          <p:cNvSpPr txBox="1"/>
          <p:nvPr/>
        </p:nvSpPr>
        <p:spPr>
          <a:xfrm>
            <a:off x="534249" y="2403407"/>
            <a:ext cx="4103478" cy="540276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3. </a:t>
            </a:r>
            <a:r>
              <a:rPr sz="165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ML</a:t>
            </a:r>
            <a:r>
              <a:rPr sz="1650" spc="-5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374552"/>
                </a:solidFill>
                <a:latin typeface="Lucida Sans Unicode"/>
                <a:cs typeface="Lucida Sans Unicode"/>
              </a:rPr>
              <a:t>model</a:t>
            </a:r>
            <a:r>
              <a:rPr sz="1650" spc="-5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30" dirty="0">
                <a:solidFill>
                  <a:srgbClr val="374552"/>
                </a:solidFill>
                <a:latin typeface="Lucida Sans Unicode"/>
                <a:cs typeface="Lucida Sans Unicode"/>
              </a:rPr>
              <a:t>predicts</a:t>
            </a:r>
            <a:r>
              <a:rPr sz="1650" spc="-5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30" dirty="0">
                <a:solidFill>
                  <a:srgbClr val="374552"/>
                </a:solidFill>
                <a:latin typeface="Lucida Sans Unicode"/>
                <a:cs typeface="Lucida Sans Unicode"/>
              </a:rPr>
              <a:t>customer </a:t>
            </a:r>
            <a:endParaRPr lang="en-IN" sz="1650" spc="-30" dirty="0" smtClean="0">
              <a:solidFill>
                <a:srgbClr val="374552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sz="1650" spc="-1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interest</a:t>
            </a:r>
            <a:endParaRPr sz="1650" dirty="0">
              <a:latin typeface="Lucida Sans Unicode"/>
              <a:cs typeface="Lucida Sans Unicode"/>
            </a:endParaRPr>
          </a:p>
        </p:txBody>
      </p:sp>
      <p:pic>
        <p:nvPicPr>
          <p:cNvPr id="13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588" y="3003463"/>
            <a:ext cx="3295650" cy="19050"/>
          </a:xfrm>
          <a:prstGeom prst="rect">
            <a:avLst/>
          </a:prstGeom>
        </p:spPr>
      </p:pic>
      <p:sp>
        <p:nvSpPr>
          <p:cNvPr id="14" name="object 13"/>
          <p:cNvSpPr txBox="1"/>
          <p:nvPr/>
        </p:nvSpPr>
        <p:spPr>
          <a:xfrm>
            <a:off x="552177" y="3061052"/>
            <a:ext cx="3951079" cy="540276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spc="-2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4. </a:t>
            </a:r>
            <a:r>
              <a:rPr sz="1650" spc="-2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Composite</a:t>
            </a:r>
            <a:r>
              <a:rPr sz="1650" spc="-8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5" dirty="0">
                <a:solidFill>
                  <a:srgbClr val="374552"/>
                </a:solidFill>
                <a:latin typeface="Lucida Sans Unicode"/>
                <a:cs typeface="Lucida Sans Unicode"/>
              </a:rPr>
              <a:t>risk</a:t>
            </a:r>
            <a:r>
              <a:rPr sz="1650" spc="-8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score</a:t>
            </a:r>
            <a:r>
              <a:rPr sz="1650" spc="-8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55" dirty="0">
                <a:solidFill>
                  <a:srgbClr val="374552"/>
                </a:solidFill>
                <a:latin typeface="Lucida Sans Unicode"/>
                <a:cs typeface="Lucida Sans Unicode"/>
              </a:rPr>
              <a:t>is </a:t>
            </a:r>
            <a:endParaRPr lang="en-IN" sz="1650" spc="-55" dirty="0" smtClean="0">
              <a:solidFill>
                <a:srgbClr val="374552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sz="1650" spc="-1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calculated</a:t>
            </a:r>
            <a:endParaRPr sz="1650" dirty="0">
              <a:latin typeface="Lucida Sans Unicode"/>
              <a:cs typeface="Lucida Sans Unicode"/>
            </a:endParaRPr>
          </a:p>
        </p:txBody>
      </p:sp>
      <p:pic>
        <p:nvPicPr>
          <p:cNvPr id="16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444" y="3606491"/>
            <a:ext cx="3295650" cy="19050"/>
          </a:xfrm>
          <a:prstGeom prst="rect">
            <a:avLst/>
          </a:prstGeom>
        </p:spPr>
      </p:pic>
      <p:sp>
        <p:nvSpPr>
          <p:cNvPr id="17" name="object 16"/>
          <p:cNvSpPr txBox="1"/>
          <p:nvPr/>
        </p:nvSpPr>
        <p:spPr>
          <a:xfrm>
            <a:off x="534249" y="3688878"/>
            <a:ext cx="3646278" cy="27122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1650" spc="-2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5. </a:t>
            </a:r>
            <a:r>
              <a:rPr sz="1650" spc="-2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Risk</a:t>
            </a:r>
            <a:r>
              <a:rPr sz="1650" spc="-10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374552"/>
                </a:solidFill>
                <a:latin typeface="Lucida Sans Unicode"/>
                <a:cs typeface="Lucida Sans Unicode"/>
              </a:rPr>
              <a:t>tier</a:t>
            </a:r>
            <a:r>
              <a:rPr sz="1650" spc="-10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374552"/>
                </a:solidFill>
                <a:latin typeface="Lucida Sans Unicode"/>
                <a:cs typeface="Lucida Sans Unicode"/>
              </a:rPr>
              <a:t>is</a:t>
            </a:r>
            <a:r>
              <a:rPr sz="1650" spc="-9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374552"/>
                </a:solidFill>
                <a:latin typeface="Lucida Sans Unicode"/>
                <a:cs typeface="Lucida Sans Unicode"/>
              </a:rPr>
              <a:t>assigned</a:t>
            </a:r>
            <a:endParaRPr sz="1650" dirty="0">
              <a:latin typeface="Lucida Sans Unicode"/>
              <a:cs typeface="Lucida Sans Unicode"/>
            </a:endParaRPr>
          </a:p>
        </p:txBody>
      </p:sp>
      <p:pic>
        <p:nvPicPr>
          <p:cNvPr id="19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169" y="4034899"/>
            <a:ext cx="3295650" cy="19050"/>
          </a:xfrm>
          <a:prstGeom prst="rect">
            <a:avLst/>
          </a:prstGeom>
        </p:spPr>
      </p:pic>
      <p:sp>
        <p:nvSpPr>
          <p:cNvPr id="20" name="object 19"/>
          <p:cNvSpPr txBox="1"/>
          <p:nvPr/>
        </p:nvSpPr>
        <p:spPr>
          <a:xfrm>
            <a:off x="546469" y="4053949"/>
            <a:ext cx="4950544" cy="540276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6. </a:t>
            </a:r>
            <a:r>
              <a:rPr sz="1650" dirty="0" err="1" smtClean="0">
                <a:solidFill>
                  <a:srgbClr val="374552"/>
                </a:solidFill>
                <a:latin typeface="Lucida Sans Unicode"/>
                <a:cs typeface="Lucida Sans Unicode"/>
              </a:rPr>
              <a:t>GenAI</a:t>
            </a:r>
            <a:r>
              <a:rPr sz="1650" spc="-10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374552"/>
                </a:solidFill>
                <a:latin typeface="Lucida Sans Unicode"/>
                <a:cs typeface="Lucida Sans Unicode"/>
              </a:rPr>
              <a:t>generates</a:t>
            </a:r>
            <a:r>
              <a:rPr sz="1650" spc="-9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5" dirty="0" err="1" smtClean="0">
                <a:solidFill>
                  <a:srgbClr val="374552"/>
                </a:solidFill>
                <a:latin typeface="Lucida Sans Unicode"/>
                <a:cs typeface="Lucida Sans Unicode"/>
              </a:rPr>
              <a:t>explanation</a:t>
            </a:r>
            <a:r>
              <a:rPr sz="1650" spc="-10" dirty="0" err="1" smtClean="0">
                <a:solidFill>
                  <a:srgbClr val="374552"/>
                </a:solidFill>
                <a:latin typeface="Lucida Sans Unicode"/>
                <a:cs typeface="Lucida Sans Unicode"/>
              </a:rPr>
              <a:t>re</a:t>
            </a:r>
            <a:endParaRPr lang="en-IN" sz="1650" spc="-10" dirty="0" smtClean="0">
              <a:solidFill>
                <a:srgbClr val="374552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spc="-1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commendation</a:t>
            </a:r>
            <a:endParaRPr sz="1650" dirty="0">
              <a:latin typeface="Lucida Sans Unicode"/>
              <a:cs typeface="Lucida Sans Unicode"/>
            </a:endParaRPr>
          </a:p>
        </p:txBody>
      </p:sp>
      <p:pic>
        <p:nvPicPr>
          <p:cNvPr id="22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640" y="4594225"/>
            <a:ext cx="3295650" cy="19050"/>
          </a:xfrm>
          <a:prstGeom prst="rect">
            <a:avLst/>
          </a:prstGeom>
        </p:spPr>
      </p:pic>
      <p:sp>
        <p:nvSpPr>
          <p:cNvPr id="23" name="object 22"/>
          <p:cNvSpPr txBox="1"/>
          <p:nvPr/>
        </p:nvSpPr>
        <p:spPr>
          <a:xfrm>
            <a:off x="552940" y="4670425"/>
            <a:ext cx="4865478" cy="540276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spc="-3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7. </a:t>
            </a:r>
            <a:r>
              <a:rPr sz="1650" spc="-3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Document</a:t>
            </a:r>
            <a:r>
              <a:rPr sz="1650" spc="-6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374552"/>
                </a:solidFill>
                <a:latin typeface="Lucida Sans Unicode"/>
                <a:cs typeface="Lucida Sans Unicode"/>
              </a:rPr>
              <a:t>engine</a:t>
            </a:r>
            <a:r>
              <a:rPr sz="1650" spc="-60" dirty="0">
                <a:solidFill>
                  <a:srgbClr val="374552"/>
                </a:solidFill>
                <a:latin typeface="Lucida Sans Unicode"/>
                <a:cs typeface="Lucida Sans Unicode"/>
              </a:rPr>
              <a:t> lists required </a:t>
            </a:r>
            <a:endParaRPr lang="en-IN" sz="1650" spc="-60" dirty="0" smtClean="0">
              <a:solidFill>
                <a:srgbClr val="374552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spc="-1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   </a:t>
            </a:r>
            <a:r>
              <a:rPr sz="1650" spc="-1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papers</a:t>
            </a:r>
            <a:endParaRPr sz="1650" dirty="0">
              <a:latin typeface="Lucida Sans Unicode"/>
              <a:cs typeface="Lucida Sans Unicode"/>
            </a:endParaRPr>
          </a:p>
        </p:txBody>
      </p:sp>
      <p:pic>
        <p:nvPicPr>
          <p:cNvPr id="25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74" y="5299633"/>
            <a:ext cx="3295650" cy="19050"/>
          </a:xfrm>
          <a:prstGeom prst="rect">
            <a:avLst/>
          </a:prstGeom>
        </p:spPr>
      </p:pic>
      <p:sp>
        <p:nvSpPr>
          <p:cNvPr id="26" name="object 25"/>
          <p:cNvSpPr txBox="1"/>
          <p:nvPr/>
        </p:nvSpPr>
        <p:spPr>
          <a:xfrm>
            <a:off x="549704" y="5322629"/>
            <a:ext cx="4944074" cy="27122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165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8. </a:t>
            </a:r>
            <a:r>
              <a:rPr sz="165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Chat</a:t>
            </a:r>
            <a:r>
              <a:rPr sz="1650" spc="-7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30" dirty="0">
                <a:solidFill>
                  <a:srgbClr val="374552"/>
                </a:solidFill>
                <a:latin typeface="Lucida Sans Unicode"/>
                <a:cs typeface="Lucida Sans Unicode"/>
              </a:rPr>
              <a:t>assistant</a:t>
            </a:r>
            <a:r>
              <a:rPr sz="1650" spc="-7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374552"/>
                </a:solidFill>
                <a:latin typeface="Lucida Sans Unicode"/>
                <a:cs typeface="Lucida Sans Unicode"/>
              </a:rPr>
              <a:t>answers</a:t>
            </a:r>
            <a:r>
              <a:rPr sz="1650" spc="-7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question</a:t>
            </a:r>
            <a:r>
              <a:rPr lang="en-IN" sz="1650" spc="-4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s</a:t>
            </a:r>
            <a:endParaRPr sz="1650" dirty="0">
              <a:latin typeface="Lucida Sans Unicode"/>
              <a:cs typeface="Lucida Sans Unicode"/>
            </a:endParaRPr>
          </a:p>
        </p:txBody>
      </p:sp>
      <p:pic>
        <p:nvPicPr>
          <p:cNvPr id="28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575" y="5718175"/>
            <a:ext cx="3295650" cy="19050"/>
          </a:xfrm>
          <a:prstGeom prst="rect">
            <a:avLst/>
          </a:prstGeom>
        </p:spPr>
      </p:pic>
      <p:sp>
        <p:nvSpPr>
          <p:cNvPr id="29" name="object 28"/>
          <p:cNvSpPr txBox="1"/>
          <p:nvPr/>
        </p:nvSpPr>
        <p:spPr>
          <a:xfrm>
            <a:off x="565640" y="5737225"/>
            <a:ext cx="4625378" cy="540276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spc="-3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9.</a:t>
            </a:r>
            <a:r>
              <a:rPr sz="1650" spc="-3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UI</a:t>
            </a:r>
            <a:r>
              <a:rPr sz="1650" spc="-85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35" dirty="0">
                <a:solidFill>
                  <a:srgbClr val="374552"/>
                </a:solidFill>
                <a:latin typeface="Lucida Sans Unicode"/>
                <a:cs typeface="Lucida Sans Unicode"/>
              </a:rPr>
              <a:t>displays</a:t>
            </a:r>
            <a:r>
              <a:rPr sz="1650" spc="-8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the</a:t>
            </a:r>
            <a:r>
              <a:rPr sz="1650" spc="-8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5" dirty="0">
                <a:solidFill>
                  <a:srgbClr val="374552"/>
                </a:solidFill>
                <a:latin typeface="Lucida Sans Unicode"/>
                <a:cs typeface="Lucida Sans Unicode"/>
              </a:rPr>
              <a:t>entire</a:t>
            </a:r>
            <a:r>
              <a:rPr sz="1650" spc="-8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60" dirty="0">
                <a:solidFill>
                  <a:srgbClr val="374552"/>
                </a:solidFill>
                <a:latin typeface="Lucida Sans Unicode"/>
                <a:cs typeface="Lucida Sans Unicode"/>
              </a:rPr>
              <a:t>final </a:t>
            </a:r>
            <a:endParaRPr lang="en-IN" sz="1650" spc="-60" dirty="0" smtClean="0">
              <a:solidFill>
                <a:srgbClr val="374552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lang="en-IN" sz="1650" spc="-6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lang="en-IN" sz="1650" spc="-6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   </a:t>
            </a:r>
            <a:r>
              <a:rPr sz="1650" spc="-10" dirty="0" smtClean="0">
                <a:solidFill>
                  <a:srgbClr val="374552"/>
                </a:solidFill>
                <a:latin typeface="Lucida Sans Unicode"/>
                <a:cs typeface="Lucida Sans Unicode"/>
              </a:rPr>
              <a:t>assessment</a:t>
            </a:r>
            <a:endParaRPr sz="1650" dirty="0">
              <a:latin typeface="Lucida Sans Unicode"/>
              <a:cs typeface="Lucida Sans Unicode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693071"/>
            <a:ext cx="3228975" cy="5584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23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8354" y="1165225"/>
            <a:ext cx="10334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This project demonstrates how combining </a:t>
            </a:r>
            <a:r>
              <a:rPr lang="en-US" dirty="0" err="1" smtClean="0"/>
              <a:t>GenAI</a:t>
            </a:r>
            <a:r>
              <a:rPr lang="en-US" dirty="0" smtClean="0"/>
              <a:t>, ML, business rules, and modern web technologies can transform complex </a:t>
            </a:r>
            <a:r>
              <a:rPr lang="en-US" dirty="0" smtClean="0"/>
              <a:t>insurance processes </a:t>
            </a:r>
            <a:r>
              <a:rPr lang="en-US" dirty="0" smtClean="0"/>
              <a:t>into simple, automated, and intelligent workflows.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85800" y="250825"/>
            <a:ext cx="3081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spc="-120" dirty="0" smtClean="0">
                <a:latin typeface="Verdana" pitchFamily="34" charset="0"/>
                <a:ea typeface="Verdana" pitchFamily="34" charset="0"/>
              </a:rPr>
              <a:t>Conclusion</a:t>
            </a:r>
            <a:endParaRPr lang="en-IN" sz="4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4" name="Freeform 19"/>
          <p:cNvSpPr/>
          <p:nvPr/>
        </p:nvSpPr>
        <p:spPr>
          <a:xfrm>
            <a:off x="2057400" y="2084597"/>
            <a:ext cx="6705600" cy="3810000"/>
          </a:xfrm>
          <a:custGeom>
            <a:avLst/>
            <a:gdLst/>
            <a:ahLst/>
            <a:cxnLst/>
            <a:rect l="l" t="t" r="r" b="b"/>
            <a:pathLst>
              <a:path w="11785238" h="7407362">
                <a:moveTo>
                  <a:pt x="0" y="0"/>
                </a:moveTo>
                <a:lnTo>
                  <a:pt x="11785237" y="0"/>
                </a:lnTo>
                <a:lnTo>
                  <a:pt x="11785237" y="7407362"/>
                </a:lnTo>
                <a:lnTo>
                  <a:pt x="0" y="7407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" r="-13294" b="-133"/>
            </a:stretch>
          </a:blipFill>
        </p:spPr>
      </p:sp>
    </p:spTree>
    <p:extLst>
      <p:ext uri="{BB962C8B-B14F-4D97-AF65-F5344CB8AC3E}">
        <p14:creationId xmlns:p14="http://schemas.microsoft.com/office/powerpoint/2010/main" val="250069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3"/>
          <p:cNvSpPr txBox="1">
            <a:spLocks noGrp="1"/>
          </p:cNvSpPr>
          <p:nvPr>
            <p:ph type="title"/>
          </p:nvPr>
        </p:nvSpPr>
        <p:spPr>
          <a:xfrm>
            <a:off x="531517" y="174625"/>
            <a:ext cx="333311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14" dirty="0">
                <a:solidFill>
                  <a:srgbClr val="94CCDA"/>
                </a:solidFill>
              </a:rPr>
              <a:t>Results</a:t>
            </a:r>
            <a:r>
              <a:rPr spc="-70" dirty="0">
                <a:solidFill>
                  <a:srgbClr val="94CCDA"/>
                </a:solidFill>
              </a:rPr>
              <a:t> </a:t>
            </a:r>
            <a:r>
              <a:rPr spc="-65" dirty="0" smtClean="0">
                <a:solidFill>
                  <a:srgbClr val="94CCDA"/>
                </a:solidFill>
              </a:rPr>
              <a:t> </a:t>
            </a:r>
            <a:r>
              <a:rPr spc="-35" dirty="0">
                <a:solidFill>
                  <a:srgbClr val="94CCDA"/>
                </a:solidFill>
              </a:rPr>
              <a:t>Impact</a:t>
            </a:r>
          </a:p>
        </p:txBody>
      </p:sp>
      <p:sp>
        <p:nvSpPr>
          <p:cNvPr id="45" name="object 4"/>
          <p:cNvSpPr txBox="1"/>
          <p:nvPr/>
        </p:nvSpPr>
        <p:spPr>
          <a:xfrm>
            <a:off x="609600" y="860425"/>
            <a:ext cx="9282430" cy="190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E3C4E"/>
                </a:solidFill>
                <a:latin typeface="Lucida Sans Unicode"/>
                <a:cs typeface="Lucida Sans Unicode"/>
              </a:rPr>
              <a:t>Outcome</a:t>
            </a:r>
            <a:endParaRPr sz="27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8800"/>
              </a:lnSpc>
              <a:spcBef>
                <a:spcPts val="1815"/>
              </a:spcBef>
            </a:pP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650" spc="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system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offers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a</a:t>
            </a:r>
            <a:r>
              <a:rPr sz="1650" spc="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fast,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intelligent,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explainable</a:t>
            </a:r>
            <a:r>
              <a:rPr sz="1650" spc="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underwriting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solution.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It</a:t>
            </a:r>
            <a:r>
              <a:rPr sz="1650" spc="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significantly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spc="-10" dirty="0">
                <a:solidFill>
                  <a:srgbClr val="374552"/>
                </a:solidFill>
                <a:latin typeface="Roboto"/>
                <a:cs typeface="Roboto"/>
              </a:rPr>
              <a:t>reduces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underwriting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time</a:t>
            </a:r>
            <a:r>
              <a:rPr sz="1650" spc="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650" spc="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improves</a:t>
            </a:r>
            <a:r>
              <a:rPr sz="1650" spc="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650" spc="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spc="-25" dirty="0">
                <a:solidFill>
                  <a:srgbClr val="374552"/>
                </a:solidFill>
                <a:latin typeface="Roboto"/>
                <a:cs typeface="Roboto"/>
              </a:rPr>
              <a:t>decision-</a:t>
            </a:r>
            <a:r>
              <a:rPr sz="1650" spc="-10" dirty="0">
                <a:solidFill>
                  <a:srgbClr val="374552"/>
                </a:solidFill>
                <a:latin typeface="Roboto"/>
                <a:cs typeface="Roboto"/>
              </a:rPr>
              <a:t>making</a:t>
            </a:r>
            <a:r>
              <a:rPr sz="1650" spc="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650" spc="-10" dirty="0">
                <a:solidFill>
                  <a:srgbClr val="374552"/>
                </a:solidFill>
                <a:latin typeface="Roboto"/>
                <a:cs typeface="Roboto"/>
              </a:rPr>
              <a:t>experience.</a:t>
            </a:r>
            <a:endParaRPr sz="16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16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2E3C4E"/>
                </a:solidFill>
                <a:latin typeface="Lucida Sans Unicode"/>
                <a:cs typeface="Lucida Sans Unicode"/>
              </a:rPr>
              <a:t>Impact:</a:t>
            </a:r>
            <a:endParaRPr sz="2000" dirty="0">
              <a:latin typeface="Lucida Sans Unicode"/>
              <a:cs typeface="Lucida Sans Unicode"/>
            </a:endParaRPr>
          </a:p>
        </p:txBody>
      </p:sp>
      <p:grpSp>
        <p:nvGrpSpPr>
          <p:cNvPr id="46" name="object 5"/>
          <p:cNvGrpSpPr/>
          <p:nvPr/>
        </p:nvGrpSpPr>
        <p:grpSpPr>
          <a:xfrm>
            <a:off x="590548" y="2789237"/>
            <a:ext cx="3295650" cy="1581150"/>
            <a:chOff x="600075" y="3238499"/>
            <a:chExt cx="3295650" cy="1581150"/>
          </a:xfrm>
        </p:grpSpPr>
        <p:sp>
          <p:nvSpPr>
            <p:cNvPr id="47" name="object 6"/>
            <p:cNvSpPr/>
            <p:nvPr/>
          </p:nvSpPr>
          <p:spPr>
            <a:xfrm>
              <a:off x="604837" y="3243262"/>
              <a:ext cx="3286125" cy="1571625"/>
            </a:xfrm>
            <a:custGeom>
              <a:avLst/>
              <a:gdLst/>
              <a:ahLst/>
              <a:cxnLst/>
              <a:rect l="l" t="t" r="r" b="b"/>
              <a:pathLst>
                <a:path w="3286125" h="1571625">
                  <a:moveTo>
                    <a:pt x="3238207" y="0"/>
                  </a:moveTo>
                  <a:lnTo>
                    <a:pt x="47917" y="0"/>
                  </a:lnTo>
                  <a:lnTo>
                    <a:pt x="40873" y="1396"/>
                  </a:lnTo>
                  <a:lnTo>
                    <a:pt x="7010" y="27330"/>
                  </a:lnTo>
                  <a:lnTo>
                    <a:pt x="0" y="47917"/>
                  </a:lnTo>
                  <a:lnTo>
                    <a:pt x="0" y="1523707"/>
                  </a:lnTo>
                  <a:lnTo>
                    <a:pt x="21361" y="1560626"/>
                  </a:lnTo>
                  <a:lnTo>
                    <a:pt x="47917" y="1571624"/>
                  </a:lnTo>
                  <a:lnTo>
                    <a:pt x="3238207" y="1571624"/>
                  </a:lnTo>
                  <a:lnTo>
                    <a:pt x="3275126" y="1550263"/>
                  </a:lnTo>
                  <a:lnTo>
                    <a:pt x="3286124" y="1523707"/>
                  </a:lnTo>
                  <a:lnTo>
                    <a:pt x="3286124" y="47917"/>
                  </a:lnTo>
                  <a:lnTo>
                    <a:pt x="3264763" y="10998"/>
                  </a:lnTo>
                  <a:lnTo>
                    <a:pt x="3238207" y="0"/>
                  </a:lnTo>
                  <a:close/>
                </a:path>
              </a:pathLst>
            </a:custGeom>
            <a:solidFill>
              <a:srgbClr val="D9E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" y="3248025"/>
              <a:ext cx="3276599" cy="1562099"/>
            </a:xfrm>
            <a:prstGeom prst="rect">
              <a:avLst/>
            </a:prstGeom>
          </p:spPr>
        </p:pic>
        <p:sp>
          <p:nvSpPr>
            <p:cNvPr id="49" name="object 8"/>
            <p:cNvSpPr/>
            <p:nvPr/>
          </p:nvSpPr>
          <p:spPr>
            <a:xfrm>
              <a:off x="604837" y="3243262"/>
              <a:ext cx="3286125" cy="1571625"/>
            </a:xfrm>
            <a:custGeom>
              <a:avLst/>
              <a:gdLst/>
              <a:ahLst/>
              <a:cxnLst/>
              <a:rect l="l" t="t" r="r" b="b"/>
              <a:pathLst>
                <a:path w="3286125" h="1571625">
                  <a:moveTo>
                    <a:pt x="0" y="1516380"/>
                  </a:moveTo>
                  <a:lnTo>
                    <a:pt x="0" y="55245"/>
                  </a:lnTo>
                  <a:lnTo>
                    <a:pt x="0" y="51625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59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81921" y="34099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25"/>
                  </a:lnTo>
                  <a:lnTo>
                    <a:pt x="3286125" y="55245"/>
                  </a:lnTo>
                  <a:lnTo>
                    <a:pt x="3286125" y="1516380"/>
                  </a:lnTo>
                  <a:lnTo>
                    <a:pt x="3286125" y="1520012"/>
                  </a:lnTo>
                  <a:lnTo>
                    <a:pt x="3285769" y="1523593"/>
                  </a:lnTo>
                  <a:lnTo>
                    <a:pt x="3285058" y="1527162"/>
                  </a:lnTo>
                  <a:lnTo>
                    <a:pt x="3284359" y="1530718"/>
                  </a:lnTo>
                  <a:lnTo>
                    <a:pt x="3261575" y="1562315"/>
                  </a:lnTo>
                  <a:lnTo>
                    <a:pt x="3241649" y="1570558"/>
                  </a:lnTo>
                  <a:lnTo>
                    <a:pt x="3238093" y="1571269"/>
                  </a:lnTo>
                  <a:lnTo>
                    <a:pt x="3234512" y="1571625"/>
                  </a:lnTo>
                  <a:lnTo>
                    <a:pt x="3230880" y="1571625"/>
                  </a:lnTo>
                  <a:lnTo>
                    <a:pt x="55245" y="1571625"/>
                  </a:lnTo>
                  <a:lnTo>
                    <a:pt x="51619" y="1571625"/>
                  </a:lnTo>
                  <a:lnTo>
                    <a:pt x="48026" y="1571269"/>
                  </a:lnTo>
                  <a:lnTo>
                    <a:pt x="44465" y="1570558"/>
                  </a:lnTo>
                  <a:lnTo>
                    <a:pt x="40907" y="1569859"/>
                  </a:lnTo>
                  <a:lnTo>
                    <a:pt x="9311" y="1547063"/>
                  </a:lnTo>
                  <a:lnTo>
                    <a:pt x="7292" y="1544053"/>
                  </a:lnTo>
                  <a:lnTo>
                    <a:pt x="5590" y="1540878"/>
                  </a:lnTo>
                  <a:lnTo>
                    <a:pt x="4207" y="1537525"/>
                  </a:lnTo>
                  <a:lnTo>
                    <a:pt x="2818" y="1534172"/>
                  </a:lnTo>
                  <a:lnTo>
                    <a:pt x="1771" y="1530718"/>
                  </a:lnTo>
                  <a:lnTo>
                    <a:pt x="1061" y="1527162"/>
                  </a:lnTo>
                  <a:lnTo>
                    <a:pt x="351" y="1523593"/>
                  </a:lnTo>
                  <a:lnTo>
                    <a:pt x="0" y="1520012"/>
                  </a:lnTo>
                  <a:lnTo>
                    <a:pt x="0" y="1516380"/>
                  </a:lnTo>
                  <a:close/>
                </a:path>
              </a:pathLst>
            </a:custGeom>
            <a:ln w="9525">
              <a:solidFill>
                <a:srgbClr val="BED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049" y="3419475"/>
              <a:ext cx="514349" cy="514349"/>
            </a:xfrm>
            <a:prstGeom prst="rect">
              <a:avLst/>
            </a:prstGeom>
          </p:spPr>
        </p:pic>
        <p:pic>
          <p:nvPicPr>
            <p:cNvPr id="51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698" y="3557224"/>
              <a:ext cx="153879" cy="241682"/>
            </a:xfrm>
            <a:prstGeom prst="rect">
              <a:avLst/>
            </a:prstGeom>
          </p:spPr>
        </p:pic>
      </p:grpSp>
      <p:sp>
        <p:nvSpPr>
          <p:cNvPr id="52" name="object 11"/>
          <p:cNvSpPr txBox="1"/>
          <p:nvPr/>
        </p:nvSpPr>
        <p:spPr>
          <a:xfrm>
            <a:off x="758823" y="3638550"/>
            <a:ext cx="290893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20" dirty="0">
                <a:solidFill>
                  <a:srgbClr val="374552"/>
                </a:solidFill>
                <a:latin typeface="Lucida Sans Unicode"/>
                <a:cs typeface="Lucida Sans Unicode"/>
              </a:rPr>
              <a:t>Faster</a:t>
            </a:r>
            <a:r>
              <a:rPr sz="1650" spc="-6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0" dirty="0">
                <a:solidFill>
                  <a:srgbClr val="374552"/>
                </a:solidFill>
                <a:latin typeface="Lucida Sans Unicode"/>
                <a:cs typeface="Lucida Sans Unicode"/>
              </a:rPr>
              <a:t>underwriting</a:t>
            </a:r>
            <a:r>
              <a:rPr sz="1650" spc="-6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374552"/>
                </a:solidFill>
                <a:latin typeface="Lucida Sans Unicode"/>
                <a:cs typeface="Lucida Sans Unicode"/>
              </a:rPr>
              <a:t>decisions</a:t>
            </a:r>
            <a:endParaRPr sz="1650">
              <a:latin typeface="Lucida Sans Unicode"/>
              <a:cs typeface="Lucida Sans Unicode"/>
            </a:endParaRPr>
          </a:p>
        </p:txBody>
      </p:sp>
      <p:grpSp>
        <p:nvGrpSpPr>
          <p:cNvPr id="53" name="object 12"/>
          <p:cNvGrpSpPr/>
          <p:nvPr/>
        </p:nvGrpSpPr>
        <p:grpSpPr>
          <a:xfrm>
            <a:off x="4057648" y="2789237"/>
            <a:ext cx="3295650" cy="1581150"/>
            <a:chOff x="4067175" y="3238499"/>
            <a:chExt cx="3295650" cy="1581150"/>
          </a:xfrm>
        </p:grpSpPr>
        <p:sp>
          <p:nvSpPr>
            <p:cNvPr id="54" name="object 13"/>
            <p:cNvSpPr/>
            <p:nvPr/>
          </p:nvSpPr>
          <p:spPr>
            <a:xfrm>
              <a:off x="4071937" y="3243262"/>
              <a:ext cx="3286125" cy="1571625"/>
            </a:xfrm>
            <a:custGeom>
              <a:avLst/>
              <a:gdLst/>
              <a:ahLst/>
              <a:cxnLst/>
              <a:rect l="l" t="t" r="r" b="b"/>
              <a:pathLst>
                <a:path w="3286125" h="1571625">
                  <a:moveTo>
                    <a:pt x="3238207" y="0"/>
                  </a:moveTo>
                  <a:lnTo>
                    <a:pt x="47917" y="0"/>
                  </a:lnTo>
                  <a:lnTo>
                    <a:pt x="40868" y="1396"/>
                  </a:lnTo>
                  <a:lnTo>
                    <a:pt x="7010" y="27330"/>
                  </a:lnTo>
                  <a:lnTo>
                    <a:pt x="0" y="47917"/>
                  </a:lnTo>
                  <a:lnTo>
                    <a:pt x="0" y="1523707"/>
                  </a:lnTo>
                  <a:lnTo>
                    <a:pt x="21361" y="1560626"/>
                  </a:lnTo>
                  <a:lnTo>
                    <a:pt x="47917" y="1571624"/>
                  </a:lnTo>
                  <a:lnTo>
                    <a:pt x="3238207" y="1571624"/>
                  </a:lnTo>
                  <a:lnTo>
                    <a:pt x="3275126" y="1550263"/>
                  </a:lnTo>
                  <a:lnTo>
                    <a:pt x="3286124" y="1523707"/>
                  </a:lnTo>
                  <a:lnTo>
                    <a:pt x="3286124" y="47917"/>
                  </a:lnTo>
                  <a:lnTo>
                    <a:pt x="3264763" y="10998"/>
                  </a:lnTo>
                  <a:lnTo>
                    <a:pt x="3238207" y="0"/>
                  </a:lnTo>
                  <a:close/>
                </a:path>
              </a:pathLst>
            </a:custGeom>
            <a:solidFill>
              <a:srgbClr val="D9E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6699" y="3248025"/>
              <a:ext cx="3276599" cy="1562099"/>
            </a:xfrm>
            <a:prstGeom prst="rect">
              <a:avLst/>
            </a:prstGeom>
          </p:spPr>
        </p:pic>
        <p:sp>
          <p:nvSpPr>
            <p:cNvPr id="56" name="object 15"/>
            <p:cNvSpPr/>
            <p:nvPr/>
          </p:nvSpPr>
          <p:spPr>
            <a:xfrm>
              <a:off x="4071937" y="3243262"/>
              <a:ext cx="3286125" cy="1571625"/>
            </a:xfrm>
            <a:custGeom>
              <a:avLst/>
              <a:gdLst/>
              <a:ahLst/>
              <a:cxnLst/>
              <a:rect l="l" t="t" r="r" b="b"/>
              <a:pathLst>
                <a:path w="3286125" h="1571625">
                  <a:moveTo>
                    <a:pt x="0" y="1516380"/>
                  </a:moveTo>
                  <a:lnTo>
                    <a:pt x="0" y="55245"/>
                  </a:lnTo>
                  <a:lnTo>
                    <a:pt x="0" y="51625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44462" y="1066"/>
                  </a:lnTo>
                  <a:lnTo>
                    <a:pt x="48031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69945" y="16179"/>
                  </a:lnTo>
                  <a:lnTo>
                    <a:pt x="3272510" y="18745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25"/>
                  </a:lnTo>
                  <a:lnTo>
                    <a:pt x="3286125" y="55245"/>
                  </a:lnTo>
                  <a:lnTo>
                    <a:pt x="3286125" y="1516380"/>
                  </a:lnTo>
                  <a:lnTo>
                    <a:pt x="3286125" y="1520012"/>
                  </a:lnTo>
                  <a:lnTo>
                    <a:pt x="3285769" y="1523593"/>
                  </a:lnTo>
                  <a:lnTo>
                    <a:pt x="3285058" y="1527162"/>
                  </a:lnTo>
                  <a:lnTo>
                    <a:pt x="3284359" y="1530718"/>
                  </a:lnTo>
                  <a:lnTo>
                    <a:pt x="3269945" y="1555445"/>
                  </a:lnTo>
                  <a:lnTo>
                    <a:pt x="3267379" y="1558010"/>
                  </a:lnTo>
                  <a:lnTo>
                    <a:pt x="3241649" y="1570558"/>
                  </a:lnTo>
                  <a:lnTo>
                    <a:pt x="3238093" y="1571269"/>
                  </a:lnTo>
                  <a:lnTo>
                    <a:pt x="3234512" y="1571625"/>
                  </a:lnTo>
                  <a:lnTo>
                    <a:pt x="3230880" y="1571625"/>
                  </a:lnTo>
                  <a:lnTo>
                    <a:pt x="55245" y="1571625"/>
                  </a:lnTo>
                  <a:lnTo>
                    <a:pt x="51612" y="1571625"/>
                  </a:lnTo>
                  <a:lnTo>
                    <a:pt x="48031" y="1571269"/>
                  </a:lnTo>
                  <a:lnTo>
                    <a:pt x="44462" y="1570558"/>
                  </a:lnTo>
                  <a:lnTo>
                    <a:pt x="40906" y="1569859"/>
                  </a:lnTo>
                  <a:lnTo>
                    <a:pt x="9309" y="1547063"/>
                  </a:lnTo>
                  <a:lnTo>
                    <a:pt x="7289" y="1544053"/>
                  </a:lnTo>
                  <a:lnTo>
                    <a:pt x="1066" y="1527162"/>
                  </a:lnTo>
                  <a:lnTo>
                    <a:pt x="355" y="1523593"/>
                  </a:lnTo>
                  <a:lnTo>
                    <a:pt x="0" y="1520012"/>
                  </a:lnTo>
                  <a:lnTo>
                    <a:pt x="0" y="1516380"/>
                  </a:lnTo>
                  <a:close/>
                </a:path>
              </a:pathLst>
            </a:custGeom>
            <a:ln w="9525">
              <a:solidFill>
                <a:srgbClr val="BED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49" y="3419475"/>
              <a:ext cx="514349" cy="514349"/>
            </a:xfrm>
            <a:prstGeom prst="rect">
              <a:avLst/>
            </a:prstGeom>
          </p:spPr>
        </p:pic>
        <p:pic>
          <p:nvPicPr>
            <p:cNvPr id="58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5834" y="3558873"/>
              <a:ext cx="241839" cy="238435"/>
            </a:xfrm>
            <a:prstGeom prst="rect">
              <a:avLst/>
            </a:prstGeom>
          </p:spPr>
        </p:pic>
      </p:grpSp>
      <p:sp>
        <p:nvSpPr>
          <p:cNvPr id="59" name="object 18"/>
          <p:cNvSpPr txBox="1"/>
          <p:nvPr/>
        </p:nvSpPr>
        <p:spPr>
          <a:xfrm>
            <a:off x="4225923" y="3638550"/>
            <a:ext cx="2504440" cy="5492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Better</a:t>
            </a:r>
            <a:r>
              <a:rPr sz="1650" spc="-7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5" dirty="0">
                <a:solidFill>
                  <a:srgbClr val="374552"/>
                </a:solidFill>
                <a:latin typeface="Lucida Sans Unicode"/>
                <a:cs typeface="Lucida Sans Unicode"/>
              </a:rPr>
              <a:t>risk</a:t>
            </a:r>
            <a:r>
              <a:rPr sz="1650" spc="-6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50" dirty="0">
                <a:solidFill>
                  <a:srgbClr val="374552"/>
                </a:solidFill>
                <a:latin typeface="Lucida Sans Unicode"/>
                <a:cs typeface="Lucida Sans Unicode"/>
              </a:rPr>
              <a:t>understanding </a:t>
            </a:r>
            <a:r>
              <a:rPr sz="1650" spc="-55" dirty="0">
                <a:solidFill>
                  <a:srgbClr val="374552"/>
                </a:solidFill>
                <a:latin typeface="Lucida Sans Unicode"/>
                <a:cs typeface="Lucida Sans Unicode"/>
              </a:rPr>
              <a:t>through</a:t>
            </a:r>
            <a:r>
              <a:rPr sz="1650" spc="-7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5" dirty="0">
                <a:solidFill>
                  <a:srgbClr val="374552"/>
                </a:solidFill>
                <a:latin typeface="Lucida Sans Unicode"/>
                <a:cs typeface="Lucida Sans Unicode"/>
              </a:rPr>
              <a:t>explainable</a:t>
            </a:r>
            <a:r>
              <a:rPr sz="1650" spc="-7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374552"/>
                </a:solidFill>
                <a:latin typeface="Lucida Sans Unicode"/>
                <a:cs typeface="Lucida Sans Unicode"/>
              </a:rPr>
              <a:t>AI</a:t>
            </a:r>
            <a:endParaRPr sz="1650">
              <a:latin typeface="Lucida Sans Unicode"/>
              <a:cs typeface="Lucida Sans Unicode"/>
            </a:endParaRPr>
          </a:p>
        </p:txBody>
      </p:sp>
      <p:grpSp>
        <p:nvGrpSpPr>
          <p:cNvPr id="60" name="object 19"/>
          <p:cNvGrpSpPr/>
          <p:nvPr/>
        </p:nvGrpSpPr>
        <p:grpSpPr>
          <a:xfrm>
            <a:off x="7524748" y="2789237"/>
            <a:ext cx="3295650" cy="1581150"/>
            <a:chOff x="7534275" y="3238499"/>
            <a:chExt cx="3295650" cy="1581150"/>
          </a:xfrm>
        </p:grpSpPr>
        <p:sp>
          <p:nvSpPr>
            <p:cNvPr id="61" name="object 20"/>
            <p:cNvSpPr/>
            <p:nvPr/>
          </p:nvSpPr>
          <p:spPr>
            <a:xfrm>
              <a:off x="7539036" y="3243262"/>
              <a:ext cx="3286125" cy="1571625"/>
            </a:xfrm>
            <a:custGeom>
              <a:avLst/>
              <a:gdLst/>
              <a:ahLst/>
              <a:cxnLst/>
              <a:rect l="l" t="t" r="r" b="b"/>
              <a:pathLst>
                <a:path w="3286125" h="1571625">
                  <a:moveTo>
                    <a:pt x="3238207" y="0"/>
                  </a:moveTo>
                  <a:lnTo>
                    <a:pt x="47917" y="0"/>
                  </a:lnTo>
                  <a:lnTo>
                    <a:pt x="40868" y="1396"/>
                  </a:lnTo>
                  <a:lnTo>
                    <a:pt x="7010" y="27330"/>
                  </a:lnTo>
                  <a:lnTo>
                    <a:pt x="0" y="47917"/>
                  </a:lnTo>
                  <a:lnTo>
                    <a:pt x="0" y="1523707"/>
                  </a:lnTo>
                  <a:lnTo>
                    <a:pt x="21361" y="1560626"/>
                  </a:lnTo>
                  <a:lnTo>
                    <a:pt x="47917" y="1571624"/>
                  </a:lnTo>
                  <a:lnTo>
                    <a:pt x="3238207" y="1571624"/>
                  </a:lnTo>
                  <a:lnTo>
                    <a:pt x="3275126" y="1550263"/>
                  </a:lnTo>
                  <a:lnTo>
                    <a:pt x="3286124" y="1523707"/>
                  </a:lnTo>
                  <a:lnTo>
                    <a:pt x="3286124" y="47917"/>
                  </a:lnTo>
                  <a:lnTo>
                    <a:pt x="3264763" y="10998"/>
                  </a:lnTo>
                  <a:lnTo>
                    <a:pt x="3238207" y="0"/>
                  </a:lnTo>
                  <a:close/>
                </a:path>
              </a:pathLst>
            </a:custGeom>
            <a:solidFill>
              <a:srgbClr val="D9E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799" y="3248025"/>
              <a:ext cx="3276599" cy="1562099"/>
            </a:xfrm>
            <a:prstGeom prst="rect">
              <a:avLst/>
            </a:prstGeom>
          </p:spPr>
        </p:pic>
        <p:sp>
          <p:nvSpPr>
            <p:cNvPr id="63" name="object 22"/>
            <p:cNvSpPr/>
            <p:nvPr/>
          </p:nvSpPr>
          <p:spPr>
            <a:xfrm>
              <a:off x="7539037" y="3243262"/>
              <a:ext cx="3286125" cy="1571625"/>
            </a:xfrm>
            <a:custGeom>
              <a:avLst/>
              <a:gdLst/>
              <a:ahLst/>
              <a:cxnLst/>
              <a:rect l="l" t="t" r="r" b="b"/>
              <a:pathLst>
                <a:path w="3286125" h="1571625">
                  <a:moveTo>
                    <a:pt x="0" y="1516380"/>
                  </a:moveTo>
                  <a:lnTo>
                    <a:pt x="0" y="55245"/>
                  </a:lnTo>
                  <a:lnTo>
                    <a:pt x="0" y="51625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16179" y="16179"/>
                  </a:lnTo>
                  <a:lnTo>
                    <a:pt x="18745" y="13614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58553" y="7289"/>
                  </a:lnTo>
                  <a:lnTo>
                    <a:pt x="3261563" y="9309"/>
                  </a:lnTo>
                  <a:lnTo>
                    <a:pt x="3264585" y="11328"/>
                  </a:lnTo>
                  <a:lnTo>
                    <a:pt x="3267379" y="13614"/>
                  </a:lnTo>
                  <a:lnTo>
                    <a:pt x="3269945" y="16179"/>
                  </a:lnTo>
                  <a:lnTo>
                    <a:pt x="3272510" y="18745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25"/>
                  </a:lnTo>
                  <a:lnTo>
                    <a:pt x="3286125" y="55245"/>
                  </a:lnTo>
                  <a:lnTo>
                    <a:pt x="3286125" y="1516380"/>
                  </a:lnTo>
                  <a:lnTo>
                    <a:pt x="3286125" y="1520012"/>
                  </a:lnTo>
                  <a:lnTo>
                    <a:pt x="3285769" y="1523593"/>
                  </a:lnTo>
                  <a:lnTo>
                    <a:pt x="3285058" y="1527162"/>
                  </a:lnTo>
                  <a:lnTo>
                    <a:pt x="3284359" y="1530718"/>
                  </a:lnTo>
                  <a:lnTo>
                    <a:pt x="3269945" y="1555445"/>
                  </a:lnTo>
                  <a:lnTo>
                    <a:pt x="3267379" y="1558010"/>
                  </a:lnTo>
                  <a:lnTo>
                    <a:pt x="3241649" y="1570558"/>
                  </a:lnTo>
                  <a:lnTo>
                    <a:pt x="3238093" y="1571269"/>
                  </a:lnTo>
                  <a:lnTo>
                    <a:pt x="3234512" y="1571625"/>
                  </a:lnTo>
                  <a:lnTo>
                    <a:pt x="3230880" y="1571625"/>
                  </a:lnTo>
                  <a:lnTo>
                    <a:pt x="55245" y="1571625"/>
                  </a:lnTo>
                  <a:lnTo>
                    <a:pt x="51612" y="1571625"/>
                  </a:lnTo>
                  <a:lnTo>
                    <a:pt x="48018" y="1571269"/>
                  </a:lnTo>
                  <a:lnTo>
                    <a:pt x="44462" y="1570558"/>
                  </a:lnTo>
                  <a:lnTo>
                    <a:pt x="40906" y="1569859"/>
                  </a:lnTo>
                  <a:lnTo>
                    <a:pt x="16179" y="1555445"/>
                  </a:lnTo>
                  <a:lnTo>
                    <a:pt x="13614" y="1552879"/>
                  </a:lnTo>
                  <a:lnTo>
                    <a:pt x="11328" y="1550085"/>
                  </a:lnTo>
                  <a:lnTo>
                    <a:pt x="9309" y="1547063"/>
                  </a:lnTo>
                  <a:lnTo>
                    <a:pt x="7289" y="1544053"/>
                  </a:lnTo>
                  <a:lnTo>
                    <a:pt x="5588" y="1540878"/>
                  </a:lnTo>
                  <a:lnTo>
                    <a:pt x="4203" y="1537525"/>
                  </a:lnTo>
                  <a:lnTo>
                    <a:pt x="2819" y="1534172"/>
                  </a:lnTo>
                  <a:lnTo>
                    <a:pt x="1765" y="1530718"/>
                  </a:lnTo>
                  <a:lnTo>
                    <a:pt x="1066" y="1527162"/>
                  </a:lnTo>
                  <a:lnTo>
                    <a:pt x="355" y="1523593"/>
                  </a:lnTo>
                  <a:lnTo>
                    <a:pt x="0" y="1520012"/>
                  </a:lnTo>
                  <a:lnTo>
                    <a:pt x="0" y="1516380"/>
                  </a:lnTo>
                  <a:close/>
                </a:path>
              </a:pathLst>
            </a:custGeom>
            <a:ln w="9525">
              <a:solidFill>
                <a:srgbClr val="BED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5249" y="3419475"/>
              <a:ext cx="514349" cy="514349"/>
            </a:xfrm>
            <a:prstGeom prst="rect">
              <a:avLst/>
            </a:prstGeom>
          </p:spPr>
        </p:pic>
        <p:pic>
          <p:nvPicPr>
            <p:cNvPr id="65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5625" y="3557226"/>
              <a:ext cx="216367" cy="241678"/>
            </a:xfrm>
            <a:prstGeom prst="rect">
              <a:avLst/>
            </a:prstGeom>
          </p:spPr>
        </p:pic>
      </p:grpSp>
      <p:sp>
        <p:nvSpPr>
          <p:cNvPr id="66" name="object 25"/>
          <p:cNvSpPr txBox="1"/>
          <p:nvPr/>
        </p:nvSpPr>
        <p:spPr>
          <a:xfrm>
            <a:off x="7693023" y="3638550"/>
            <a:ext cx="2554605" cy="5492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Reduced</a:t>
            </a:r>
            <a:r>
              <a:rPr sz="1650" spc="-9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35" dirty="0">
                <a:solidFill>
                  <a:srgbClr val="374552"/>
                </a:solidFill>
                <a:latin typeface="Lucida Sans Unicode"/>
                <a:cs typeface="Lucida Sans Unicode"/>
              </a:rPr>
              <a:t>manual</a:t>
            </a:r>
            <a:r>
              <a:rPr sz="1650" spc="-8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374552"/>
                </a:solidFill>
                <a:latin typeface="Lucida Sans Unicode"/>
                <a:cs typeface="Lucida Sans Unicode"/>
              </a:rPr>
              <a:t>work</a:t>
            </a:r>
            <a:r>
              <a:rPr sz="1650" spc="-8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55" dirty="0">
                <a:solidFill>
                  <a:srgbClr val="374552"/>
                </a:solidFill>
                <a:latin typeface="Lucida Sans Unicode"/>
                <a:cs typeface="Lucida Sans Unicode"/>
              </a:rPr>
              <a:t>for </a:t>
            </a:r>
            <a:r>
              <a:rPr sz="1650" spc="-10" dirty="0">
                <a:solidFill>
                  <a:srgbClr val="374552"/>
                </a:solidFill>
                <a:latin typeface="Lucida Sans Unicode"/>
                <a:cs typeface="Lucida Sans Unicode"/>
              </a:rPr>
              <a:t>underwriters</a:t>
            </a:r>
            <a:endParaRPr sz="1650">
              <a:latin typeface="Lucida Sans Unicode"/>
              <a:cs typeface="Lucida Sans Unicode"/>
            </a:endParaRPr>
          </a:p>
        </p:txBody>
      </p:sp>
      <p:grpSp>
        <p:nvGrpSpPr>
          <p:cNvPr id="67" name="object 26"/>
          <p:cNvGrpSpPr/>
          <p:nvPr/>
        </p:nvGrpSpPr>
        <p:grpSpPr>
          <a:xfrm>
            <a:off x="590548" y="4570412"/>
            <a:ext cx="5029200" cy="647700"/>
            <a:chOff x="600075" y="5019674"/>
            <a:chExt cx="5029200" cy="647700"/>
          </a:xfrm>
        </p:grpSpPr>
        <p:sp>
          <p:nvSpPr>
            <p:cNvPr id="68" name="object 27"/>
            <p:cNvSpPr/>
            <p:nvPr/>
          </p:nvSpPr>
          <p:spPr>
            <a:xfrm>
              <a:off x="609600" y="5029199"/>
              <a:ext cx="5010150" cy="628650"/>
            </a:xfrm>
            <a:custGeom>
              <a:avLst/>
              <a:gdLst/>
              <a:ahLst/>
              <a:cxnLst/>
              <a:rect l="l" t="t" r="r" b="b"/>
              <a:pathLst>
                <a:path w="5010150" h="628650">
                  <a:moveTo>
                    <a:pt x="4962982" y="0"/>
                  </a:moveTo>
                  <a:lnTo>
                    <a:pt x="47169" y="0"/>
                  </a:lnTo>
                  <a:lnTo>
                    <a:pt x="43884" y="317"/>
                  </a:lnTo>
                  <a:lnTo>
                    <a:pt x="10347" y="19685"/>
                  </a:lnTo>
                  <a:lnTo>
                    <a:pt x="0" y="47167"/>
                  </a:lnTo>
                  <a:lnTo>
                    <a:pt x="0" y="578167"/>
                  </a:lnTo>
                  <a:lnTo>
                    <a:pt x="0" y="581482"/>
                  </a:lnTo>
                  <a:lnTo>
                    <a:pt x="17129" y="616204"/>
                  </a:lnTo>
                  <a:lnTo>
                    <a:pt x="47169" y="628650"/>
                  </a:lnTo>
                  <a:lnTo>
                    <a:pt x="4962982" y="628650"/>
                  </a:lnTo>
                  <a:lnTo>
                    <a:pt x="4997704" y="611517"/>
                  </a:lnTo>
                  <a:lnTo>
                    <a:pt x="5009172" y="588010"/>
                  </a:lnTo>
                  <a:lnTo>
                    <a:pt x="5009832" y="584771"/>
                  </a:lnTo>
                  <a:lnTo>
                    <a:pt x="5010150" y="581482"/>
                  </a:lnTo>
                  <a:lnTo>
                    <a:pt x="5010150" y="47167"/>
                  </a:lnTo>
                  <a:lnTo>
                    <a:pt x="4993017" y="12446"/>
                  </a:lnTo>
                  <a:lnTo>
                    <a:pt x="4966271" y="317"/>
                  </a:lnTo>
                  <a:lnTo>
                    <a:pt x="4962982" y="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8"/>
            <p:cNvSpPr/>
            <p:nvPr/>
          </p:nvSpPr>
          <p:spPr>
            <a:xfrm>
              <a:off x="609600" y="5029199"/>
              <a:ext cx="5010150" cy="628650"/>
            </a:xfrm>
            <a:custGeom>
              <a:avLst/>
              <a:gdLst/>
              <a:ahLst/>
              <a:cxnLst/>
              <a:rect l="l" t="t" r="r" b="b"/>
              <a:pathLst>
                <a:path w="5010150" h="628650">
                  <a:moveTo>
                    <a:pt x="0" y="578167"/>
                  </a:moveTo>
                  <a:lnTo>
                    <a:pt x="0" y="50482"/>
                  </a:lnTo>
                  <a:lnTo>
                    <a:pt x="0" y="47167"/>
                  </a:lnTo>
                  <a:lnTo>
                    <a:pt x="322" y="43891"/>
                  </a:lnTo>
                  <a:lnTo>
                    <a:pt x="972" y="40627"/>
                  </a:lnTo>
                  <a:lnTo>
                    <a:pt x="1616" y="37376"/>
                  </a:lnTo>
                  <a:lnTo>
                    <a:pt x="2574" y="34226"/>
                  </a:lnTo>
                  <a:lnTo>
                    <a:pt x="3844" y="31165"/>
                  </a:lnTo>
                  <a:lnTo>
                    <a:pt x="5109" y="28105"/>
                  </a:lnTo>
                  <a:lnTo>
                    <a:pt x="6667" y="25196"/>
                  </a:lnTo>
                  <a:lnTo>
                    <a:pt x="37381" y="1612"/>
                  </a:lnTo>
                  <a:lnTo>
                    <a:pt x="40634" y="965"/>
                  </a:lnTo>
                  <a:lnTo>
                    <a:pt x="43884" y="317"/>
                  </a:lnTo>
                  <a:lnTo>
                    <a:pt x="47169" y="0"/>
                  </a:lnTo>
                  <a:lnTo>
                    <a:pt x="50482" y="0"/>
                  </a:lnTo>
                  <a:lnTo>
                    <a:pt x="4959667" y="0"/>
                  </a:lnTo>
                  <a:lnTo>
                    <a:pt x="4962982" y="0"/>
                  </a:lnTo>
                  <a:lnTo>
                    <a:pt x="4966271" y="317"/>
                  </a:lnTo>
                  <a:lnTo>
                    <a:pt x="4969510" y="965"/>
                  </a:lnTo>
                  <a:lnTo>
                    <a:pt x="4972761" y="1612"/>
                  </a:lnTo>
                  <a:lnTo>
                    <a:pt x="4987709" y="8509"/>
                  </a:lnTo>
                  <a:lnTo>
                    <a:pt x="4990465" y="10350"/>
                  </a:lnTo>
                  <a:lnTo>
                    <a:pt x="5006301" y="31165"/>
                  </a:lnTo>
                  <a:lnTo>
                    <a:pt x="5007571" y="34226"/>
                  </a:lnTo>
                  <a:lnTo>
                    <a:pt x="5008537" y="37376"/>
                  </a:lnTo>
                  <a:lnTo>
                    <a:pt x="5009172" y="40627"/>
                  </a:lnTo>
                  <a:lnTo>
                    <a:pt x="5009832" y="43891"/>
                  </a:lnTo>
                  <a:lnTo>
                    <a:pt x="5010150" y="47167"/>
                  </a:lnTo>
                  <a:lnTo>
                    <a:pt x="5010150" y="50482"/>
                  </a:lnTo>
                  <a:lnTo>
                    <a:pt x="5010150" y="578167"/>
                  </a:lnTo>
                  <a:lnTo>
                    <a:pt x="5010150" y="581482"/>
                  </a:lnTo>
                  <a:lnTo>
                    <a:pt x="5009832" y="584771"/>
                  </a:lnTo>
                  <a:lnTo>
                    <a:pt x="5009172" y="588010"/>
                  </a:lnTo>
                  <a:lnTo>
                    <a:pt x="5008537" y="591261"/>
                  </a:lnTo>
                  <a:lnTo>
                    <a:pt x="5007571" y="594423"/>
                  </a:lnTo>
                  <a:lnTo>
                    <a:pt x="5006301" y="597484"/>
                  </a:lnTo>
                  <a:lnTo>
                    <a:pt x="5005044" y="600544"/>
                  </a:lnTo>
                  <a:lnTo>
                    <a:pt x="4987709" y="620141"/>
                  </a:lnTo>
                  <a:lnTo>
                    <a:pt x="4984953" y="621982"/>
                  </a:lnTo>
                  <a:lnTo>
                    <a:pt x="4982044" y="623531"/>
                  </a:lnTo>
                  <a:lnTo>
                    <a:pt x="4978984" y="624801"/>
                  </a:lnTo>
                  <a:lnTo>
                    <a:pt x="4975923" y="626071"/>
                  </a:lnTo>
                  <a:lnTo>
                    <a:pt x="4972761" y="627037"/>
                  </a:lnTo>
                  <a:lnTo>
                    <a:pt x="4969510" y="627684"/>
                  </a:lnTo>
                  <a:lnTo>
                    <a:pt x="4966271" y="628332"/>
                  </a:lnTo>
                  <a:lnTo>
                    <a:pt x="4962982" y="628650"/>
                  </a:lnTo>
                  <a:lnTo>
                    <a:pt x="4959667" y="628650"/>
                  </a:lnTo>
                  <a:lnTo>
                    <a:pt x="50482" y="628650"/>
                  </a:lnTo>
                  <a:lnTo>
                    <a:pt x="47169" y="628650"/>
                  </a:lnTo>
                  <a:lnTo>
                    <a:pt x="43884" y="628332"/>
                  </a:lnTo>
                  <a:lnTo>
                    <a:pt x="40634" y="627684"/>
                  </a:lnTo>
                  <a:lnTo>
                    <a:pt x="37381" y="627037"/>
                  </a:lnTo>
                  <a:lnTo>
                    <a:pt x="6667" y="603453"/>
                  </a:lnTo>
                  <a:lnTo>
                    <a:pt x="3844" y="597484"/>
                  </a:lnTo>
                  <a:lnTo>
                    <a:pt x="2574" y="594423"/>
                  </a:lnTo>
                  <a:lnTo>
                    <a:pt x="1616" y="591261"/>
                  </a:lnTo>
                  <a:lnTo>
                    <a:pt x="972" y="588010"/>
                  </a:lnTo>
                  <a:lnTo>
                    <a:pt x="322" y="584771"/>
                  </a:lnTo>
                  <a:lnTo>
                    <a:pt x="0" y="581482"/>
                  </a:lnTo>
                  <a:lnTo>
                    <a:pt x="0" y="578167"/>
                  </a:lnTo>
                  <a:close/>
                </a:path>
              </a:pathLst>
            </a:custGeom>
            <a:ln w="19050">
              <a:solidFill>
                <a:srgbClr val="BED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29"/>
          <p:cNvSpPr txBox="1"/>
          <p:nvPr/>
        </p:nvSpPr>
        <p:spPr>
          <a:xfrm>
            <a:off x="768348" y="4743450"/>
            <a:ext cx="309753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" dirty="0">
                <a:solidFill>
                  <a:srgbClr val="374552"/>
                </a:solidFill>
                <a:latin typeface="Lucida Sans Unicode"/>
                <a:cs typeface="Lucida Sans Unicode"/>
              </a:rPr>
              <a:t>Accurate</a:t>
            </a:r>
            <a:r>
              <a:rPr sz="1650" spc="-7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and</a:t>
            </a:r>
            <a:r>
              <a:rPr sz="1650" spc="-6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35" dirty="0">
                <a:solidFill>
                  <a:srgbClr val="374552"/>
                </a:solidFill>
                <a:latin typeface="Lucida Sans Unicode"/>
                <a:cs typeface="Lucida Sans Unicode"/>
              </a:rPr>
              <a:t>consistent</a:t>
            </a:r>
            <a:r>
              <a:rPr sz="1650" spc="-6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5" dirty="0">
                <a:solidFill>
                  <a:srgbClr val="374552"/>
                </a:solidFill>
                <a:latin typeface="Lucida Sans Unicode"/>
                <a:cs typeface="Lucida Sans Unicode"/>
              </a:rPr>
              <a:t>results</a:t>
            </a:r>
            <a:endParaRPr sz="1650">
              <a:latin typeface="Lucida Sans Unicode"/>
              <a:cs typeface="Lucida Sans Unicode"/>
            </a:endParaRPr>
          </a:p>
        </p:txBody>
      </p:sp>
      <p:grpSp>
        <p:nvGrpSpPr>
          <p:cNvPr id="71" name="object 30"/>
          <p:cNvGrpSpPr/>
          <p:nvPr/>
        </p:nvGrpSpPr>
        <p:grpSpPr>
          <a:xfrm>
            <a:off x="5791198" y="4570412"/>
            <a:ext cx="5029200" cy="647700"/>
            <a:chOff x="5800725" y="5019674"/>
            <a:chExt cx="5029200" cy="647700"/>
          </a:xfrm>
        </p:grpSpPr>
        <p:sp>
          <p:nvSpPr>
            <p:cNvPr id="72" name="object 31"/>
            <p:cNvSpPr/>
            <p:nvPr/>
          </p:nvSpPr>
          <p:spPr>
            <a:xfrm>
              <a:off x="5810250" y="5029199"/>
              <a:ext cx="5010150" cy="628650"/>
            </a:xfrm>
            <a:custGeom>
              <a:avLst/>
              <a:gdLst/>
              <a:ahLst/>
              <a:cxnLst/>
              <a:rect l="l" t="t" r="r" b="b"/>
              <a:pathLst>
                <a:path w="5010150" h="628650">
                  <a:moveTo>
                    <a:pt x="4962982" y="0"/>
                  </a:moveTo>
                  <a:lnTo>
                    <a:pt x="47167" y="0"/>
                  </a:lnTo>
                  <a:lnTo>
                    <a:pt x="43878" y="317"/>
                  </a:lnTo>
                  <a:lnTo>
                    <a:pt x="10350" y="19685"/>
                  </a:lnTo>
                  <a:lnTo>
                    <a:pt x="0" y="47167"/>
                  </a:lnTo>
                  <a:lnTo>
                    <a:pt x="0" y="578167"/>
                  </a:lnTo>
                  <a:lnTo>
                    <a:pt x="0" y="581482"/>
                  </a:lnTo>
                  <a:lnTo>
                    <a:pt x="17132" y="616204"/>
                  </a:lnTo>
                  <a:lnTo>
                    <a:pt x="47167" y="628650"/>
                  </a:lnTo>
                  <a:lnTo>
                    <a:pt x="4962982" y="628650"/>
                  </a:lnTo>
                  <a:lnTo>
                    <a:pt x="4997704" y="611517"/>
                  </a:lnTo>
                  <a:lnTo>
                    <a:pt x="5009172" y="588010"/>
                  </a:lnTo>
                  <a:lnTo>
                    <a:pt x="5009832" y="584771"/>
                  </a:lnTo>
                  <a:lnTo>
                    <a:pt x="5010150" y="581482"/>
                  </a:lnTo>
                  <a:lnTo>
                    <a:pt x="5010150" y="47167"/>
                  </a:lnTo>
                  <a:lnTo>
                    <a:pt x="4993017" y="12446"/>
                  </a:lnTo>
                  <a:lnTo>
                    <a:pt x="4966271" y="317"/>
                  </a:lnTo>
                  <a:lnTo>
                    <a:pt x="4962982" y="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32"/>
            <p:cNvSpPr/>
            <p:nvPr/>
          </p:nvSpPr>
          <p:spPr>
            <a:xfrm>
              <a:off x="5810250" y="5029199"/>
              <a:ext cx="5010150" cy="628650"/>
            </a:xfrm>
            <a:custGeom>
              <a:avLst/>
              <a:gdLst/>
              <a:ahLst/>
              <a:cxnLst/>
              <a:rect l="l" t="t" r="r" b="b"/>
              <a:pathLst>
                <a:path w="5010150" h="628650">
                  <a:moveTo>
                    <a:pt x="0" y="578167"/>
                  </a:moveTo>
                  <a:lnTo>
                    <a:pt x="0" y="50482"/>
                  </a:lnTo>
                  <a:lnTo>
                    <a:pt x="0" y="47167"/>
                  </a:lnTo>
                  <a:lnTo>
                    <a:pt x="317" y="43891"/>
                  </a:lnTo>
                  <a:lnTo>
                    <a:pt x="19685" y="10350"/>
                  </a:lnTo>
                  <a:lnTo>
                    <a:pt x="40640" y="965"/>
                  </a:lnTo>
                  <a:lnTo>
                    <a:pt x="43878" y="317"/>
                  </a:lnTo>
                  <a:lnTo>
                    <a:pt x="47167" y="0"/>
                  </a:lnTo>
                  <a:lnTo>
                    <a:pt x="50482" y="0"/>
                  </a:lnTo>
                  <a:lnTo>
                    <a:pt x="4959667" y="0"/>
                  </a:lnTo>
                  <a:lnTo>
                    <a:pt x="4962982" y="0"/>
                  </a:lnTo>
                  <a:lnTo>
                    <a:pt x="4966271" y="317"/>
                  </a:lnTo>
                  <a:lnTo>
                    <a:pt x="4969510" y="965"/>
                  </a:lnTo>
                  <a:lnTo>
                    <a:pt x="4972761" y="1612"/>
                  </a:lnTo>
                  <a:lnTo>
                    <a:pt x="4987709" y="8509"/>
                  </a:lnTo>
                  <a:lnTo>
                    <a:pt x="4990465" y="10350"/>
                  </a:lnTo>
                  <a:lnTo>
                    <a:pt x="5006301" y="31165"/>
                  </a:lnTo>
                  <a:lnTo>
                    <a:pt x="5007571" y="34226"/>
                  </a:lnTo>
                  <a:lnTo>
                    <a:pt x="5008537" y="37376"/>
                  </a:lnTo>
                  <a:lnTo>
                    <a:pt x="5009172" y="40627"/>
                  </a:lnTo>
                  <a:lnTo>
                    <a:pt x="5009832" y="43891"/>
                  </a:lnTo>
                  <a:lnTo>
                    <a:pt x="5010150" y="47167"/>
                  </a:lnTo>
                  <a:lnTo>
                    <a:pt x="5010150" y="50482"/>
                  </a:lnTo>
                  <a:lnTo>
                    <a:pt x="5010150" y="578167"/>
                  </a:lnTo>
                  <a:lnTo>
                    <a:pt x="5010150" y="581482"/>
                  </a:lnTo>
                  <a:lnTo>
                    <a:pt x="5009832" y="584771"/>
                  </a:lnTo>
                  <a:lnTo>
                    <a:pt x="5009172" y="588010"/>
                  </a:lnTo>
                  <a:lnTo>
                    <a:pt x="5008537" y="591261"/>
                  </a:lnTo>
                  <a:lnTo>
                    <a:pt x="5007571" y="594423"/>
                  </a:lnTo>
                  <a:lnTo>
                    <a:pt x="5006301" y="597484"/>
                  </a:lnTo>
                  <a:lnTo>
                    <a:pt x="5005031" y="600544"/>
                  </a:lnTo>
                  <a:lnTo>
                    <a:pt x="5003482" y="603453"/>
                  </a:lnTo>
                  <a:lnTo>
                    <a:pt x="5001641" y="606209"/>
                  </a:lnTo>
                  <a:lnTo>
                    <a:pt x="4999799" y="608965"/>
                  </a:lnTo>
                  <a:lnTo>
                    <a:pt x="4987709" y="620141"/>
                  </a:lnTo>
                  <a:lnTo>
                    <a:pt x="4984953" y="621982"/>
                  </a:lnTo>
                  <a:lnTo>
                    <a:pt x="4982044" y="623531"/>
                  </a:lnTo>
                  <a:lnTo>
                    <a:pt x="4978984" y="624801"/>
                  </a:lnTo>
                  <a:lnTo>
                    <a:pt x="4975923" y="626071"/>
                  </a:lnTo>
                  <a:lnTo>
                    <a:pt x="4972761" y="627037"/>
                  </a:lnTo>
                  <a:lnTo>
                    <a:pt x="4969510" y="627684"/>
                  </a:lnTo>
                  <a:lnTo>
                    <a:pt x="4966271" y="628332"/>
                  </a:lnTo>
                  <a:lnTo>
                    <a:pt x="4962982" y="628650"/>
                  </a:lnTo>
                  <a:lnTo>
                    <a:pt x="4959667" y="628650"/>
                  </a:lnTo>
                  <a:lnTo>
                    <a:pt x="50482" y="628650"/>
                  </a:lnTo>
                  <a:lnTo>
                    <a:pt x="47167" y="628650"/>
                  </a:lnTo>
                  <a:lnTo>
                    <a:pt x="43878" y="628332"/>
                  </a:lnTo>
                  <a:lnTo>
                    <a:pt x="40640" y="627684"/>
                  </a:lnTo>
                  <a:lnTo>
                    <a:pt x="37376" y="627037"/>
                  </a:lnTo>
                  <a:lnTo>
                    <a:pt x="34226" y="626071"/>
                  </a:lnTo>
                  <a:lnTo>
                    <a:pt x="31165" y="624801"/>
                  </a:lnTo>
                  <a:lnTo>
                    <a:pt x="28105" y="623531"/>
                  </a:lnTo>
                  <a:lnTo>
                    <a:pt x="2578" y="594423"/>
                  </a:lnTo>
                  <a:lnTo>
                    <a:pt x="965" y="588010"/>
                  </a:lnTo>
                  <a:lnTo>
                    <a:pt x="317" y="584771"/>
                  </a:lnTo>
                  <a:lnTo>
                    <a:pt x="0" y="581482"/>
                  </a:lnTo>
                  <a:lnTo>
                    <a:pt x="0" y="578167"/>
                  </a:lnTo>
                  <a:close/>
                </a:path>
              </a:pathLst>
            </a:custGeom>
            <a:ln w="19050">
              <a:solidFill>
                <a:srgbClr val="BED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33"/>
          <p:cNvSpPr txBox="1"/>
          <p:nvPr/>
        </p:nvSpPr>
        <p:spPr>
          <a:xfrm>
            <a:off x="5968998" y="4743450"/>
            <a:ext cx="264922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Smart</a:t>
            </a:r>
            <a:r>
              <a:rPr sz="1650" spc="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374552"/>
                </a:solidFill>
                <a:latin typeface="Lucida Sans Unicode"/>
                <a:cs typeface="Lucida Sans Unicode"/>
              </a:rPr>
              <a:t>document</a:t>
            </a:r>
            <a:r>
              <a:rPr sz="1650" spc="1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374552"/>
                </a:solidFill>
                <a:latin typeface="Lucida Sans Unicode"/>
                <a:cs typeface="Lucida Sans Unicode"/>
              </a:rPr>
              <a:t>guidance</a:t>
            </a:r>
            <a:endParaRPr sz="1650">
              <a:latin typeface="Lucida Sans Unicode"/>
              <a:cs typeface="Lucida Sans Unicode"/>
            </a:endParaRPr>
          </a:p>
        </p:txBody>
      </p:sp>
      <p:grpSp>
        <p:nvGrpSpPr>
          <p:cNvPr id="75" name="object 34"/>
          <p:cNvGrpSpPr/>
          <p:nvPr/>
        </p:nvGrpSpPr>
        <p:grpSpPr>
          <a:xfrm>
            <a:off x="590548" y="5389564"/>
            <a:ext cx="5029200" cy="647700"/>
            <a:chOff x="600075" y="5838826"/>
            <a:chExt cx="5029200" cy="647700"/>
          </a:xfrm>
        </p:grpSpPr>
        <p:sp>
          <p:nvSpPr>
            <p:cNvPr id="76" name="object 35"/>
            <p:cNvSpPr/>
            <p:nvPr/>
          </p:nvSpPr>
          <p:spPr>
            <a:xfrm>
              <a:off x="609600" y="5848351"/>
              <a:ext cx="5010150" cy="628650"/>
            </a:xfrm>
            <a:custGeom>
              <a:avLst/>
              <a:gdLst/>
              <a:ahLst/>
              <a:cxnLst/>
              <a:rect l="l" t="t" r="r" b="b"/>
              <a:pathLst>
                <a:path w="5010150" h="628650">
                  <a:moveTo>
                    <a:pt x="4962982" y="0"/>
                  </a:moveTo>
                  <a:lnTo>
                    <a:pt x="47169" y="0"/>
                  </a:lnTo>
                  <a:lnTo>
                    <a:pt x="43884" y="322"/>
                  </a:lnTo>
                  <a:lnTo>
                    <a:pt x="10347" y="19674"/>
                  </a:lnTo>
                  <a:lnTo>
                    <a:pt x="0" y="47167"/>
                  </a:lnTo>
                  <a:lnTo>
                    <a:pt x="0" y="578167"/>
                  </a:lnTo>
                  <a:lnTo>
                    <a:pt x="0" y="581480"/>
                  </a:lnTo>
                  <a:lnTo>
                    <a:pt x="17129" y="616207"/>
                  </a:lnTo>
                  <a:lnTo>
                    <a:pt x="47169" y="628650"/>
                  </a:lnTo>
                  <a:lnTo>
                    <a:pt x="4962982" y="628650"/>
                  </a:lnTo>
                  <a:lnTo>
                    <a:pt x="4997704" y="611518"/>
                  </a:lnTo>
                  <a:lnTo>
                    <a:pt x="5010150" y="581480"/>
                  </a:lnTo>
                  <a:lnTo>
                    <a:pt x="5010150" y="47167"/>
                  </a:lnTo>
                  <a:lnTo>
                    <a:pt x="4993017" y="12442"/>
                  </a:lnTo>
                  <a:lnTo>
                    <a:pt x="4966271" y="322"/>
                  </a:lnTo>
                  <a:lnTo>
                    <a:pt x="4962982" y="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36"/>
            <p:cNvSpPr/>
            <p:nvPr/>
          </p:nvSpPr>
          <p:spPr>
            <a:xfrm>
              <a:off x="609600" y="5848351"/>
              <a:ext cx="5010150" cy="628650"/>
            </a:xfrm>
            <a:custGeom>
              <a:avLst/>
              <a:gdLst/>
              <a:ahLst/>
              <a:cxnLst/>
              <a:rect l="l" t="t" r="r" b="b"/>
              <a:pathLst>
                <a:path w="5010150" h="628650">
                  <a:moveTo>
                    <a:pt x="0" y="578167"/>
                  </a:moveTo>
                  <a:lnTo>
                    <a:pt x="0" y="50482"/>
                  </a:lnTo>
                  <a:lnTo>
                    <a:pt x="0" y="47167"/>
                  </a:lnTo>
                  <a:lnTo>
                    <a:pt x="322" y="43883"/>
                  </a:lnTo>
                  <a:lnTo>
                    <a:pt x="972" y="40629"/>
                  </a:lnTo>
                  <a:lnTo>
                    <a:pt x="1616" y="37379"/>
                  </a:lnTo>
                  <a:lnTo>
                    <a:pt x="2574" y="34225"/>
                  </a:lnTo>
                  <a:lnTo>
                    <a:pt x="3844" y="31159"/>
                  </a:lnTo>
                  <a:lnTo>
                    <a:pt x="5109" y="28098"/>
                  </a:lnTo>
                  <a:lnTo>
                    <a:pt x="6667" y="25191"/>
                  </a:lnTo>
                  <a:lnTo>
                    <a:pt x="8507" y="22433"/>
                  </a:lnTo>
                  <a:lnTo>
                    <a:pt x="10347" y="19674"/>
                  </a:lnTo>
                  <a:lnTo>
                    <a:pt x="12442" y="17124"/>
                  </a:lnTo>
                  <a:lnTo>
                    <a:pt x="47169" y="0"/>
                  </a:lnTo>
                  <a:lnTo>
                    <a:pt x="50482" y="0"/>
                  </a:lnTo>
                  <a:lnTo>
                    <a:pt x="4959667" y="0"/>
                  </a:lnTo>
                  <a:lnTo>
                    <a:pt x="4962982" y="0"/>
                  </a:lnTo>
                  <a:lnTo>
                    <a:pt x="4966271" y="322"/>
                  </a:lnTo>
                  <a:lnTo>
                    <a:pt x="4987709" y="8507"/>
                  </a:lnTo>
                  <a:lnTo>
                    <a:pt x="4990465" y="10347"/>
                  </a:lnTo>
                  <a:lnTo>
                    <a:pt x="5006301" y="31159"/>
                  </a:lnTo>
                  <a:lnTo>
                    <a:pt x="5007571" y="34225"/>
                  </a:lnTo>
                  <a:lnTo>
                    <a:pt x="5008537" y="37379"/>
                  </a:lnTo>
                  <a:lnTo>
                    <a:pt x="5009172" y="40629"/>
                  </a:lnTo>
                  <a:lnTo>
                    <a:pt x="5009832" y="43883"/>
                  </a:lnTo>
                  <a:lnTo>
                    <a:pt x="5010150" y="47167"/>
                  </a:lnTo>
                  <a:lnTo>
                    <a:pt x="5010150" y="50482"/>
                  </a:lnTo>
                  <a:lnTo>
                    <a:pt x="5010150" y="578167"/>
                  </a:lnTo>
                  <a:lnTo>
                    <a:pt x="5010150" y="581480"/>
                  </a:lnTo>
                  <a:lnTo>
                    <a:pt x="5009832" y="584760"/>
                  </a:lnTo>
                  <a:lnTo>
                    <a:pt x="5009172" y="588015"/>
                  </a:lnTo>
                  <a:lnTo>
                    <a:pt x="5008537" y="591263"/>
                  </a:lnTo>
                  <a:lnTo>
                    <a:pt x="5007571" y="594419"/>
                  </a:lnTo>
                  <a:lnTo>
                    <a:pt x="5006301" y="597485"/>
                  </a:lnTo>
                  <a:lnTo>
                    <a:pt x="5005044" y="600546"/>
                  </a:lnTo>
                  <a:lnTo>
                    <a:pt x="5003482" y="603458"/>
                  </a:lnTo>
                  <a:lnTo>
                    <a:pt x="5001641" y="606211"/>
                  </a:lnTo>
                  <a:lnTo>
                    <a:pt x="4999799" y="608970"/>
                  </a:lnTo>
                  <a:lnTo>
                    <a:pt x="4978984" y="624804"/>
                  </a:lnTo>
                  <a:lnTo>
                    <a:pt x="4975923" y="626074"/>
                  </a:lnTo>
                  <a:lnTo>
                    <a:pt x="4972761" y="627032"/>
                  </a:lnTo>
                  <a:lnTo>
                    <a:pt x="4969510" y="627677"/>
                  </a:lnTo>
                  <a:lnTo>
                    <a:pt x="4966271" y="628322"/>
                  </a:lnTo>
                  <a:lnTo>
                    <a:pt x="4962982" y="628650"/>
                  </a:lnTo>
                  <a:lnTo>
                    <a:pt x="4959667" y="628650"/>
                  </a:lnTo>
                  <a:lnTo>
                    <a:pt x="50482" y="628650"/>
                  </a:lnTo>
                  <a:lnTo>
                    <a:pt x="47169" y="628650"/>
                  </a:lnTo>
                  <a:lnTo>
                    <a:pt x="43884" y="628322"/>
                  </a:lnTo>
                  <a:lnTo>
                    <a:pt x="40634" y="627677"/>
                  </a:lnTo>
                  <a:lnTo>
                    <a:pt x="37381" y="627032"/>
                  </a:lnTo>
                  <a:lnTo>
                    <a:pt x="14784" y="613860"/>
                  </a:lnTo>
                  <a:lnTo>
                    <a:pt x="12442" y="611518"/>
                  </a:lnTo>
                  <a:lnTo>
                    <a:pt x="10347" y="608970"/>
                  </a:lnTo>
                  <a:lnTo>
                    <a:pt x="8507" y="606211"/>
                  </a:lnTo>
                  <a:lnTo>
                    <a:pt x="6667" y="603458"/>
                  </a:lnTo>
                  <a:lnTo>
                    <a:pt x="5109" y="600546"/>
                  </a:lnTo>
                  <a:lnTo>
                    <a:pt x="3844" y="597485"/>
                  </a:lnTo>
                  <a:lnTo>
                    <a:pt x="2574" y="594419"/>
                  </a:lnTo>
                  <a:lnTo>
                    <a:pt x="1616" y="591263"/>
                  </a:lnTo>
                  <a:lnTo>
                    <a:pt x="972" y="588015"/>
                  </a:lnTo>
                  <a:lnTo>
                    <a:pt x="322" y="584760"/>
                  </a:lnTo>
                  <a:lnTo>
                    <a:pt x="0" y="581480"/>
                  </a:lnTo>
                  <a:lnTo>
                    <a:pt x="0" y="578167"/>
                  </a:lnTo>
                  <a:close/>
                </a:path>
              </a:pathLst>
            </a:custGeom>
            <a:ln w="19050">
              <a:solidFill>
                <a:srgbClr val="BED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37"/>
          <p:cNvSpPr txBox="1"/>
          <p:nvPr/>
        </p:nvSpPr>
        <p:spPr>
          <a:xfrm>
            <a:off x="768348" y="5562601"/>
            <a:ext cx="31534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A</a:t>
            </a:r>
            <a:r>
              <a:rPr sz="1650" spc="-5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35" dirty="0">
                <a:solidFill>
                  <a:srgbClr val="374552"/>
                </a:solidFill>
                <a:latin typeface="Lucida Sans Unicode"/>
                <a:cs typeface="Lucida Sans Unicode"/>
              </a:rPr>
              <a:t>real</a:t>
            </a:r>
            <a:r>
              <a:rPr sz="1650" spc="-5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0" dirty="0">
                <a:solidFill>
                  <a:srgbClr val="374552"/>
                </a:solidFill>
                <a:latin typeface="Lucida Sans Unicode"/>
                <a:cs typeface="Lucida Sans Unicode"/>
              </a:rPr>
              <a:t>conversational</a:t>
            </a:r>
            <a:r>
              <a:rPr sz="1650" spc="-5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374552"/>
                </a:solidFill>
                <a:latin typeface="Lucida Sans Unicode"/>
                <a:cs typeface="Lucida Sans Unicode"/>
              </a:rPr>
              <a:t>AI</a:t>
            </a:r>
            <a:r>
              <a:rPr sz="1650" spc="-55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75" dirty="0">
                <a:solidFill>
                  <a:srgbClr val="374552"/>
                </a:solidFill>
                <a:latin typeface="Lucida Sans Unicode"/>
                <a:cs typeface="Lucida Sans Unicode"/>
              </a:rPr>
              <a:t>co-</a:t>
            </a:r>
            <a:r>
              <a:rPr sz="1650" spc="-20" dirty="0">
                <a:solidFill>
                  <a:srgbClr val="374552"/>
                </a:solidFill>
                <a:latin typeface="Lucida Sans Unicode"/>
                <a:cs typeface="Lucida Sans Unicode"/>
              </a:rPr>
              <a:t>pilot</a:t>
            </a:r>
            <a:endParaRPr sz="1650">
              <a:latin typeface="Lucida Sans Unicode"/>
              <a:cs typeface="Lucida Sans Unicode"/>
            </a:endParaRPr>
          </a:p>
        </p:txBody>
      </p:sp>
      <p:grpSp>
        <p:nvGrpSpPr>
          <p:cNvPr id="79" name="object 38"/>
          <p:cNvGrpSpPr/>
          <p:nvPr/>
        </p:nvGrpSpPr>
        <p:grpSpPr>
          <a:xfrm>
            <a:off x="5791198" y="5389564"/>
            <a:ext cx="5029200" cy="647700"/>
            <a:chOff x="5800725" y="5838826"/>
            <a:chExt cx="5029200" cy="647700"/>
          </a:xfrm>
        </p:grpSpPr>
        <p:sp>
          <p:nvSpPr>
            <p:cNvPr id="80" name="object 39"/>
            <p:cNvSpPr/>
            <p:nvPr/>
          </p:nvSpPr>
          <p:spPr>
            <a:xfrm>
              <a:off x="5810250" y="5848351"/>
              <a:ext cx="5010150" cy="628650"/>
            </a:xfrm>
            <a:custGeom>
              <a:avLst/>
              <a:gdLst/>
              <a:ahLst/>
              <a:cxnLst/>
              <a:rect l="l" t="t" r="r" b="b"/>
              <a:pathLst>
                <a:path w="5010150" h="628650">
                  <a:moveTo>
                    <a:pt x="4962982" y="0"/>
                  </a:moveTo>
                  <a:lnTo>
                    <a:pt x="47167" y="0"/>
                  </a:lnTo>
                  <a:lnTo>
                    <a:pt x="43878" y="322"/>
                  </a:lnTo>
                  <a:lnTo>
                    <a:pt x="10350" y="19674"/>
                  </a:lnTo>
                  <a:lnTo>
                    <a:pt x="0" y="47167"/>
                  </a:lnTo>
                  <a:lnTo>
                    <a:pt x="0" y="578167"/>
                  </a:lnTo>
                  <a:lnTo>
                    <a:pt x="0" y="581480"/>
                  </a:lnTo>
                  <a:lnTo>
                    <a:pt x="17132" y="616207"/>
                  </a:lnTo>
                  <a:lnTo>
                    <a:pt x="47167" y="628650"/>
                  </a:lnTo>
                  <a:lnTo>
                    <a:pt x="4962982" y="628650"/>
                  </a:lnTo>
                  <a:lnTo>
                    <a:pt x="4997704" y="611518"/>
                  </a:lnTo>
                  <a:lnTo>
                    <a:pt x="5010150" y="581480"/>
                  </a:lnTo>
                  <a:lnTo>
                    <a:pt x="5010150" y="47167"/>
                  </a:lnTo>
                  <a:lnTo>
                    <a:pt x="4993017" y="12442"/>
                  </a:lnTo>
                  <a:lnTo>
                    <a:pt x="4966271" y="322"/>
                  </a:lnTo>
                  <a:lnTo>
                    <a:pt x="4962982" y="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40"/>
            <p:cNvSpPr/>
            <p:nvPr/>
          </p:nvSpPr>
          <p:spPr>
            <a:xfrm>
              <a:off x="5810250" y="5848351"/>
              <a:ext cx="5010150" cy="628650"/>
            </a:xfrm>
            <a:custGeom>
              <a:avLst/>
              <a:gdLst/>
              <a:ahLst/>
              <a:cxnLst/>
              <a:rect l="l" t="t" r="r" b="b"/>
              <a:pathLst>
                <a:path w="5010150" h="628650">
                  <a:moveTo>
                    <a:pt x="0" y="578167"/>
                  </a:moveTo>
                  <a:lnTo>
                    <a:pt x="0" y="50482"/>
                  </a:lnTo>
                  <a:lnTo>
                    <a:pt x="0" y="47167"/>
                  </a:lnTo>
                  <a:lnTo>
                    <a:pt x="317" y="43883"/>
                  </a:lnTo>
                  <a:lnTo>
                    <a:pt x="8509" y="22433"/>
                  </a:lnTo>
                  <a:lnTo>
                    <a:pt x="10350" y="19674"/>
                  </a:lnTo>
                  <a:lnTo>
                    <a:pt x="43878" y="322"/>
                  </a:lnTo>
                  <a:lnTo>
                    <a:pt x="47167" y="0"/>
                  </a:lnTo>
                  <a:lnTo>
                    <a:pt x="50482" y="0"/>
                  </a:lnTo>
                  <a:lnTo>
                    <a:pt x="4959667" y="0"/>
                  </a:lnTo>
                  <a:lnTo>
                    <a:pt x="4962982" y="0"/>
                  </a:lnTo>
                  <a:lnTo>
                    <a:pt x="4966271" y="322"/>
                  </a:lnTo>
                  <a:lnTo>
                    <a:pt x="4987709" y="8507"/>
                  </a:lnTo>
                  <a:lnTo>
                    <a:pt x="4990465" y="10347"/>
                  </a:lnTo>
                  <a:lnTo>
                    <a:pt x="5009172" y="40629"/>
                  </a:lnTo>
                  <a:lnTo>
                    <a:pt x="5009832" y="43883"/>
                  </a:lnTo>
                  <a:lnTo>
                    <a:pt x="5010150" y="47167"/>
                  </a:lnTo>
                  <a:lnTo>
                    <a:pt x="5010150" y="50482"/>
                  </a:lnTo>
                  <a:lnTo>
                    <a:pt x="5010150" y="578167"/>
                  </a:lnTo>
                  <a:lnTo>
                    <a:pt x="5010150" y="581480"/>
                  </a:lnTo>
                  <a:lnTo>
                    <a:pt x="5009832" y="584760"/>
                  </a:lnTo>
                  <a:lnTo>
                    <a:pt x="5009172" y="588015"/>
                  </a:lnTo>
                  <a:lnTo>
                    <a:pt x="5008537" y="591263"/>
                  </a:lnTo>
                  <a:lnTo>
                    <a:pt x="5001641" y="606211"/>
                  </a:lnTo>
                  <a:lnTo>
                    <a:pt x="4999799" y="608970"/>
                  </a:lnTo>
                  <a:lnTo>
                    <a:pt x="4978984" y="624804"/>
                  </a:lnTo>
                  <a:lnTo>
                    <a:pt x="4975923" y="626074"/>
                  </a:lnTo>
                  <a:lnTo>
                    <a:pt x="4972761" y="627032"/>
                  </a:lnTo>
                  <a:lnTo>
                    <a:pt x="4969510" y="627677"/>
                  </a:lnTo>
                  <a:lnTo>
                    <a:pt x="4966271" y="628322"/>
                  </a:lnTo>
                  <a:lnTo>
                    <a:pt x="4962982" y="628650"/>
                  </a:lnTo>
                  <a:lnTo>
                    <a:pt x="4959667" y="628650"/>
                  </a:lnTo>
                  <a:lnTo>
                    <a:pt x="50482" y="628650"/>
                  </a:lnTo>
                  <a:lnTo>
                    <a:pt x="47167" y="628650"/>
                  </a:lnTo>
                  <a:lnTo>
                    <a:pt x="43878" y="628322"/>
                  </a:lnTo>
                  <a:lnTo>
                    <a:pt x="40640" y="627677"/>
                  </a:lnTo>
                  <a:lnTo>
                    <a:pt x="37376" y="627032"/>
                  </a:lnTo>
                  <a:lnTo>
                    <a:pt x="34226" y="626074"/>
                  </a:lnTo>
                  <a:lnTo>
                    <a:pt x="31165" y="624804"/>
                  </a:lnTo>
                  <a:lnTo>
                    <a:pt x="28105" y="623534"/>
                  </a:lnTo>
                  <a:lnTo>
                    <a:pt x="8509" y="606211"/>
                  </a:lnTo>
                  <a:lnTo>
                    <a:pt x="6667" y="603458"/>
                  </a:lnTo>
                  <a:lnTo>
                    <a:pt x="0" y="581480"/>
                  </a:lnTo>
                  <a:lnTo>
                    <a:pt x="0" y="578167"/>
                  </a:lnTo>
                  <a:close/>
                </a:path>
              </a:pathLst>
            </a:custGeom>
            <a:ln w="19050">
              <a:solidFill>
                <a:srgbClr val="BED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41"/>
          <p:cNvSpPr txBox="1"/>
          <p:nvPr/>
        </p:nvSpPr>
        <p:spPr>
          <a:xfrm>
            <a:off x="5968998" y="5562601"/>
            <a:ext cx="3529329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25" dirty="0">
                <a:solidFill>
                  <a:srgbClr val="374552"/>
                </a:solidFill>
                <a:latin typeface="Lucida Sans Unicode"/>
                <a:cs typeface="Lucida Sans Unicode"/>
              </a:rPr>
              <a:t>Complete</a:t>
            </a:r>
            <a:r>
              <a:rPr sz="1650" spc="-5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100" dirty="0">
                <a:solidFill>
                  <a:srgbClr val="374552"/>
                </a:solidFill>
                <a:latin typeface="Lucida Sans Unicode"/>
                <a:cs typeface="Lucida Sans Unicode"/>
              </a:rPr>
              <a:t>full-</a:t>
            </a:r>
            <a:r>
              <a:rPr sz="1650" spc="-20" dirty="0">
                <a:solidFill>
                  <a:srgbClr val="374552"/>
                </a:solidFill>
                <a:latin typeface="Lucida Sans Unicode"/>
                <a:cs typeface="Lucida Sans Unicode"/>
              </a:rPr>
              <a:t>stack</a:t>
            </a:r>
            <a:r>
              <a:rPr sz="1650" spc="-50" dirty="0">
                <a:solidFill>
                  <a:srgbClr val="374552"/>
                </a:solidFill>
                <a:latin typeface="Lucida Sans Unicode"/>
                <a:cs typeface="Lucida Sans Unicode"/>
              </a:rPr>
              <a:t> </a:t>
            </a:r>
            <a:r>
              <a:rPr sz="1650" spc="-40" dirty="0">
                <a:solidFill>
                  <a:srgbClr val="374552"/>
                </a:solidFill>
                <a:latin typeface="Lucida Sans Unicode"/>
                <a:cs typeface="Lucida Sans Unicode"/>
              </a:rPr>
              <a:t>implementation</a:t>
            </a:r>
            <a:endParaRPr sz="165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297001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33800" y="555625"/>
            <a:ext cx="7200900" cy="2382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087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You!</a:t>
            </a:r>
            <a:endParaRPr lang="en-US" sz="96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1600" y="3222625"/>
            <a:ext cx="47756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appreciate your time and attention today.</a:t>
            </a:r>
            <a:endParaRPr lang="en-US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" name="Group 8"/>
          <p:cNvGrpSpPr>
            <a:grpSpLocks noChangeAspect="1"/>
          </p:cNvGrpSpPr>
          <p:nvPr/>
        </p:nvGrpSpPr>
        <p:grpSpPr>
          <a:xfrm>
            <a:off x="255917" y="479425"/>
            <a:ext cx="3276600" cy="5336177"/>
            <a:chOff x="0" y="0"/>
            <a:chExt cx="5818909" cy="9476509"/>
          </a:xfrm>
        </p:grpSpPr>
        <p:sp>
          <p:nvSpPr>
            <p:cNvPr id="7" name="Freeform 9" descr="preencoded.png"/>
            <p:cNvSpPr/>
            <p:nvPr/>
          </p:nvSpPr>
          <p:spPr>
            <a:xfrm>
              <a:off x="0" y="0"/>
              <a:ext cx="5818909" cy="9476509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68751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708025"/>
            <a:ext cx="59537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65" dirty="0"/>
              <a:t>Problem</a:t>
            </a:r>
            <a:r>
              <a:rPr spc="-95" dirty="0"/>
              <a:t> </a:t>
            </a:r>
            <a:r>
              <a:rPr spc="-210" dirty="0"/>
              <a:t>Statement</a:t>
            </a:r>
            <a:r>
              <a:rPr spc="-95" dirty="0"/>
              <a:t> 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587375" y="1612264"/>
            <a:ext cx="992314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Insurance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underwriting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is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traditionally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slow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manually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intensive.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Underwriters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must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read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customer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details,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interpret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factors, analyse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vehicle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condition,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check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past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insurance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records,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make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decisions.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This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leads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to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delays,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inconsistency,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human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error.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7375" y="2397125"/>
            <a:ext cx="188976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0" dirty="0">
                <a:solidFill>
                  <a:srgbClr val="2E3C4E"/>
                </a:solidFill>
                <a:latin typeface="Verdana"/>
                <a:cs typeface="Verdana"/>
              </a:rPr>
              <a:t>Key</a:t>
            </a:r>
            <a:r>
              <a:rPr sz="2000" spc="-65" dirty="0">
                <a:solidFill>
                  <a:srgbClr val="2E3C4E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2E3C4E"/>
                </a:solidFill>
                <a:latin typeface="Verdana"/>
                <a:cs typeface="Verdana"/>
              </a:rPr>
              <a:t>Challenges: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4" y="3090862"/>
            <a:ext cx="85724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4" y="3605213"/>
            <a:ext cx="85724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4" y="4137025"/>
            <a:ext cx="85724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4" y="4760276"/>
            <a:ext cx="85724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4" y="5280025"/>
            <a:ext cx="85724" cy="85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7182" y="2997322"/>
            <a:ext cx="3173095" cy="24559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Manual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assessment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takes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time</a:t>
            </a:r>
            <a:endParaRPr sz="1350" dirty="0">
              <a:latin typeface="Roboto"/>
              <a:cs typeface="Roboto"/>
            </a:endParaRPr>
          </a:p>
          <a:p>
            <a:pPr marL="12700" marR="5080">
              <a:lnSpc>
                <a:spcPct val="291700"/>
              </a:lnSpc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No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automated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explanation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or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reasoning Difficult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to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evaluate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red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flags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consistently Decisions</a:t>
            </a:r>
            <a:r>
              <a:rPr sz="1350" spc="-7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vary</a:t>
            </a:r>
            <a:r>
              <a:rPr sz="1350" spc="-6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across</a:t>
            </a:r>
            <a:r>
              <a:rPr sz="1350" spc="-6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 smtClean="0">
                <a:solidFill>
                  <a:srgbClr val="374552"/>
                </a:solidFill>
                <a:latin typeface="Roboto"/>
                <a:cs typeface="Roboto"/>
              </a:rPr>
              <a:t>underwriters</a:t>
            </a:r>
            <a:endParaRPr lang="en-IN" sz="13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IN" sz="13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dirty="0" smtClean="0">
                <a:solidFill>
                  <a:srgbClr val="374552"/>
                </a:solidFill>
                <a:latin typeface="Roboto"/>
                <a:cs typeface="Roboto"/>
              </a:rPr>
              <a:t>No</a:t>
            </a:r>
            <a:r>
              <a:rPr sz="1350" spc="-25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instant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document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recommendation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22304"/>
            <a:ext cx="6400800" cy="3915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435725"/>
          </a:xfrm>
          <a:custGeom>
            <a:avLst/>
            <a:gdLst/>
            <a:ahLst/>
            <a:cxnLst/>
            <a:rect l="l" t="t" r="r" b="b"/>
            <a:pathLst>
              <a:path w="10242550" h="6435725">
                <a:moveTo>
                  <a:pt x="10242404" y="0"/>
                </a:moveTo>
                <a:lnTo>
                  <a:pt x="0" y="0"/>
                </a:lnTo>
                <a:lnTo>
                  <a:pt x="0" y="6435644"/>
                </a:lnTo>
                <a:lnTo>
                  <a:pt x="10242404" y="6435644"/>
                </a:lnTo>
                <a:lnTo>
                  <a:pt x="10242404" y="0"/>
                </a:lnTo>
                <a:close/>
              </a:path>
            </a:pathLst>
          </a:custGeom>
          <a:solidFill>
            <a:srgbClr val="FA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026" y="405531"/>
            <a:ext cx="4204335" cy="4864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0" spc="-150" dirty="0"/>
              <a:t>Project</a:t>
            </a:r>
            <a:r>
              <a:rPr sz="3000" spc="-85" dirty="0"/>
              <a:t> </a:t>
            </a:r>
            <a:r>
              <a:rPr sz="3000" spc="-145" dirty="0"/>
              <a:t>Objective</a:t>
            </a:r>
            <a:r>
              <a:rPr sz="3000" spc="-85" dirty="0"/>
              <a:t> </a:t>
            </a:r>
            <a:endParaRPr sz="3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73" y="2497325"/>
            <a:ext cx="231249" cy="199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5026" y="1170297"/>
            <a:ext cx="10371574" cy="15163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000"/>
              </a:lnSpc>
              <a:spcBef>
                <a:spcPts val="95"/>
              </a:spcBef>
            </a:pP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goal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was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to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build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a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fully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functional,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AI-</a:t>
            </a:r>
            <a:r>
              <a:rPr sz="1200" spc="-20" dirty="0">
                <a:solidFill>
                  <a:srgbClr val="374552"/>
                </a:solidFill>
                <a:latin typeface="Roboto"/>
                <a:cs typeface="Roboto"/>
              </a:rPr>
              <a:t>assisted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underwriting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tool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that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acts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like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a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junior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374552"/>
                </a:solidFill>
                <a:latin typeface="Roboto"/>
                <a:cs typeface="Roboto"/>
              </a:rPr>
              <a:t>underwriter.</a:t>
            </a:r>
            <a:r>
              <a:rPr sz="120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system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should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validate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data,</a:t>
            </a:r>
            <a:r>
              <a:rPr sz="12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evaluate</a:t>
            </a:r>
            <a:r>
              <a:rPr sz="12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risk,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predict</a:t>
            </a:r>
            <a:r>
              <a:rPr sz="12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customer</a:t>
            </a:r>
            <a:r>
              <a:rPr sz="12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374552"/>
                </a:solidFill>
                <a:latin typeface="Roboto"/>
                <a:cs typeface="Roboto"/>
              </a:rPr>
              <a:t>behaviour,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generate</a:t>
            </a:r>
            <a:r>
              <a:rPr sz="12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AI-</a:t>
            </a:r>
            <a:r>
              <a:rPr sz="1200" spc="-20" dirty="0">
                <a:solidFill>
                  <a:srgbClr val="374552"/>
                </a:solidFill>
                <a:latin typeface="Roboto"/>
                <a:cs typeface="Roboto"/>
              </a:rPr>
              <a:t>based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 reasoning,</a:t>
            </a:r>
            <a:r>
              <a:rPr sz="12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2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recommend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required</a:t>
            </a:r>
            <a:r>
              <a:rPr sz="12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documents4all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in</a:t>
            </a:r>
            <a:r>
              <a:rPr sz="12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one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interface.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2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system</a:t>
            </a:r>
            <a:r>
              <a:rPr sz="120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aims</a:t>
            </a:r>
            <a:r>
              <a:rPr sz="120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to</a:t>
            </a:r>
            <a:r>
              <a:rPr sz="1200" spc="-25" dirty="0" smtClean="0">
                <a:solidFill>
                  <a:srgbClr val="374552"/>
                </a:solidFill>
                <a:latin typeface="Roboto"/>
                <a:cs typeface="Roboto"/>
              </a:rPr>
              <a:t>: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lang="en-IN" sz="1200" dirty="0" smtClean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200" dirty="0">
              <a:latin typeface="Roboto"/>
              <a:cs typeface="Roboto"/>
            </a:endParaRPr>
          </a:p>
          <a:p>
            <a:pPr marL="511809">
              <a:lnSpc>
                <a:spcPct val="100000"/>
              </a:lnSpc>
            </a:pP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Automate</a:t>
            </a:r>
            <a:r>
              <a:rPr sz="12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underwriting</a:t>
            </a:r>
            <a:r>
              <a:rPr sz="12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2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evaluation</a:t>
            </a:r>
            <a:endParaRPr sz="1200" dirty="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73" y="3265506"/>
            <a:ext cx="231249" cy="199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24343" y="3247798"/>
            <a:ext cx="339344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Provide</a:t>
            </a:r>
            <a:r>
              <a:rPr sz="12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transparency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through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GenAI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explanations</a:t>
            </a:r>
            <a:endParaRPr sz="12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473" y="4033686"/>
            <a:ext cx="231249" cy="1991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24343" y="4015978"/>
            <a:ext cx="259334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Improve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decision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speed</a:t>
            </a:r>
            <a:r>
              <a:rPr sz="12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2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accuracy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73" y="4801866"/>
            <a:ext cx="231249" cy="1991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24343" y="4784159"/>
            <a:ext cx="174815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Reduce</a:t>
            </a:r>
            <a:r>
              <a:rPr sz="120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manual</a:t>
            </a:r>
            <a:r>
              <a:rPr sz="120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workload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473" y="5570050"/>
            <a:ext cx="231249" cy="19909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24343" y="5552340"/>
            <a:ext cx="381127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Offer a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conversational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assistant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 for </a:t>
            </a:r>
            <a:r>
              <a:rPr sz="1200" spc="-35" dirty="0">
                <a:solidFill>
                  <a:srgbClr val="374552"/>
                </a:solidFill>
                <a:latin typeface="Roboto"/>
                <a:cs typeface="Roboto"/>
              </a:rPr>
              <a:t>follow-</a:t>
            </a:r>
            <a:r>
              <a:rPr sz="1200" dirty="0">
                <a:solidFill>
                  <a:srgbClr val="374552"/>
                </a:solidFill>
                <a:latin typeface="Roboto"/>
                <a:cs typeface="Roboto"/>
              </a:rPr>
              <a:t>up </a:t>
            </a:r>
            <a:r>
              <a:rPr sz="1200" spc="-10" dirty="0">
                <a:solidFill>
                  <a:srgbClr val="374552"/>
                </a:solidFill>
                <a:latin typeface="Roboto"/>
                <a:cs typeface="Roboto"/>
              </a:rPr>
              <a:t>questions</a:t>
            </a:r>
            <a:endParaRPr sz="1200" dirty="0">
              <a:latin typeface="Roboto"/>
              <a:cs typeface="Robo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74825"/>
            <a:ext cx="5962650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997" y="479425"/>
            <a:ext cx="5756910" cy="4994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just">
              <a:lnSpc>
                <a:spcPts val="4200"/>
              </a:lnSpc>
              <a:spcBef>
                <a:spcPts val="50"/>
              </a:spcBef>
            </a:pPr>
            <a:r>
              <a:rPr spc="-160" dirty="0"/>
              <a:t>Architecture</a:t>
            </a:r>
            <a:r>
              <a:rPr spc="-85" dirty="0"/>
              <a:t> </a:t>
            </a:r>
            <a:r>
              <a:rPr spc="-185" dirty="0" smtClean="0"/>
              <a:t>Overview</a:t>
            </a:r>
            <a:endParaRPr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228600" y="1165225"/>
            <a:ext cx="10515600" cy="532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application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integrates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frontend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forms,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backend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processing,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ML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prediction, business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rules,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GenAI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reasoning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chain.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Every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layer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supports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the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underwriter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with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clear,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explainable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decision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pipeline.</a:t>
            </a:r>
            <a:endParaRPr sz="135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805" y="2137338"/>
            <a:ext cx="223456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65" dirty="0">
                <a:solidFill>
                  <a:srgbClr val="2E3C4E"/>
                </a:solidFill>
                <a:latin typeface="Verdana"/>
                <a:cs typeface="Verdana"/>
              </a:rPr>
              <a:t>Main</a:t>
            </a:r>
            <a:r>
              <a:rPr sz="2000" spc="-110" dirty="0">
                <a:solidFill>
                  <a:srgbClr val="2E3C4E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2E3C4E"/>
                </a:solidFill>
                <a:latin typeface="Verdana"/>
                <a:cs typeface="Verdana"/>
              </a:rPr>
              <a:t>Components: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600" y="3132772"/>
            <a:ext cx="48144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938" y="2765425"/>
            <a:ext cx="48144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938" y="3775075"/>
            <a:ext cx="48144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2239" y="4072458"/>
            <a:ext cx="48144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805" y="4746625"/>
            <a:ext cx="48144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85"/>
                </a:lnTo>
                <a:lnTo>
                  <a:pt x="0" y="32360"/>
                </a:lnTo>
                <a:lnTo>
                  <a:pt x="24790" y="57151"/>
                </a:lnTo>
                <a:lnTo>
                  <a:pt x="32359" y="57151"/>
                </a:lnTo>
                <a:lnTo>
                  <a:pt x="57150" y="32360"/>
                </a:lnTo>
                <a:lnTo>
                  <a:pt x="57150" y="28576"/>
                </a:lnTo>
                <a:lnTo>
                  <a:pt x="57150" y="24785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05" y="5051425"/>
            <a:ext cx="48144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84"/>
                </a:lnTo>
                <a:lnTo>
                  <a:pt x="0" y="32359"/>
                </a:lnTo>
                <a:lnTo>
                  <a:pt x="24790" y="57144"/>
                </a:lnTo>
                <a:lnTo>
                  <a:pt x="32359" y="57144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9003" y="2645410"/>
            <a:ext cx="4513997" cy="29112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5750">
              <a:lnSpc>
                <a:spcPct val="157400"/>
              </a:lnSpc>
              <a:spcBef>
                <a:spcPts val="100"/>
              </a:spcBef>
            </a:pPr>
            <a:r>
              <a:rPr sz="1350" u="sng" spc="-10" dirty="0" smtClean="0">
                <a:solidFill>
                  <a:srgbClr val="374552"/>
                </a:solidFill>
                <a:latin typeface="Roboto"/>
                <a:cs typeface="Roboto"/>
              </a:rPr>
              <a:t>Frontend</a:t>
            </a:r>
            <a:r>
              <a:rPr sz="1350" spc="-10" dirty="0" smtClean="0">
                <a:solidFill>
                  <a:srgbClr val="374552"/>
                </a:solidFill>
                <a:latin typeface="Roboto"/>
                <a:cs typeface="Roboto"/>
              </a:rPr>
              <a:t>:</a:t>
            </a:r>
            <a:r>
              <a:rPr sz="1350" spc="-40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HTML,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CSS,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JavaScript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lang="en-IN" sz="1350" u="sng" spc="-10" dirty="0" smtClean="0">
                <a:solidFill>
                  <a:srgbClr val="374552"/>
                </a:solidFill>
                <a:latin typeface="Roboto"/>
                <a:cs typeface="Roboto"/>
              </a:rPr>
              <a:t>Backend </a:t>
            </a:r>
            <a:r>
              <a:rPr sz="1350" spc="-10" dirty="0" smtClean="0">
                <a:solidFill>
                  <a:srgbClr val="374552"/>
                </a:solidFill>
                <a:latin typeface="Roboto"/>
                <a:cs typeface="Roboto"/>
              </a:rPr>
              <a:t>(Dashboard</a:t>
            </a:r>
            <a:r>
              <a:rPr sz="1350" spc="-40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UI) </a:t>
            </a:r>
            <a:r>
              <a:rPr sz="1350" spc="-10" dirty="0" smtClean="0">
                <a:solidFill>
                  <a:srgbClr val="374552"/>
                </a:solidFill>
                <a:latin typeface="Roboto"/>
                <a:cs typeface="Roboto"/>
              </a:rPr>
              <a:t>:</a:t>
            </a:r>
            <a:r>
              <a:rPr sz="1350" spc="-25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Flask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API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lang="en-IN" sz="1350" spc="-20" dirty="0" smtClean="0">
                <a:solidFill>
                  <a:srgbClr val="374552"/>
                </a:solidFill>
                <a:latin typeface="Roboto"/>
                <a:cs typeface="Roboto"/>
              </a:rPr>
              <a:t>    </a:t>
            </a:r>
            <a:r>
              <a:rPr sz="1350" dirty="0" smtClean="0">
                <a:solidFill>
                  <a:srgbClr val="374552"/>
                </a:solidFill>
                <a:latin typeface="Roboto"/>
                <a:cs typeface="Roboto"/>
              </a:rPr>
              <a:t>for</a:t>
            </a:r>
            <a:r>
              <a:rPr sz="1350" spc="-25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processing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inference</a:t>
            </a:r>
            <a:endParaRPr sz="1350" dirty="0">
              <a:latin typeface="Roboto"/>
              <a:cs typeface="Roboto"/>
            </a:endParaRPr>
          </a:p>
          <a:p>
            <a:pPr marL="12700" marR="321310">
              <a:lnSpc>
                <a:spcPct val="152800"/>
              </a:lnSpc>
            </a:pPr>
            <a:r>
              <a:rPr sz="1350" u="sng" spc="-10" dirty="0">
                <a:solidFill>
                  <a:srgbClr val="374552"/>
                </a:solidFill>
                <a:latin typeface="Roboto"/>
                <a:cs typeface="Roboto"/>
              </a:rPr>
              <a:t>Machine</a:t>
            </a:r>
            <a:r>
              <a:rPr sz="1350" u="sng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u="sng" spc="-10" dirty="0">
                <a:solidFill>
                  <a:srgbClr val="374552"/>
                </a:solidFill>
                <a:latin typeface="Roboto"/>
                <a:cs typeface="Roboto"/>
              </a:rPr>
              <a:t>Learning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: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XGBoost,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Random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Forest,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Logistic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u="sng" spc="-10" dirty="0">
                <a:solidFill>
                  <a:srgbClr val="374552"/>
                </a:solidFill>
                <a:latin typeface="Roboto"/>
                <a:cs typeface="Roboto"/>
              </a:rPr>
              <a:t>Regression Business</a:t>
            </a:r>
            <a:r>
              <a:rPr sz="1350" u="sng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u="sng" spc="-10" dirty="0">
                <a:solidFill>
                  <a:srgbClr val="374552"/>
                </a:solidFill>
                <a:latin typeface="Roboto"/>
                <a:cs typeface="Roboto"/>
              </a:rPr>
              <a:t>Rules</a:t>
            </a:r>
            <a:r>
              <a:rPr sz="1350" u="sng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u="sng" dirty="0">
                <a:solidFill>
                  <a:srgbClr val="374552"/>
                </a:solidFill>
                <a:latin typeface="Roboto"/>
                <a:cs typeface="Roboto"/>
              </a:rPr>
              <a:t>Engine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: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Insurance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validation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+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red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flags</a:t>
            </a:r>
            <a:endParaRPr sz="1350" dirty="0">
              <a:latin typeface="Roboto"/>
              <a:cs typeface="Roboto"/>
            </a:endParaRPr>
          </a:p>
          <a:p>
            <a:pPr marL="12700" marR="5080">
              <a:lnSpc>
                <a:spcPct val="152800"/>
              </a:lnSpc>
              <a:spcBef>
                <a:spcPts val="75"/>
              </a:spcBef>
            </a:pPr>
            <a:r>
              <a:rPr sz="1350" u="sng" dirty="0">
                <a:solidFill>
                  <a:srgbClr val="374552"/>
                </a:solidFill>
                <a:latin typeface="Roboto"/>
                <a:cs typeface="Roboto"/>
              </a:rPr>
              <a:t>GenAI</a:t>
            </a:r>
            <a:r>
              <a:rPr sz="1350" u="sng" spc="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u="sng" dirty="0">
                <a:solidFill>
                  <a:srgbClr val="374552"/>
                </a:solidFill>
                <a:latin typeface="Roboto"/>
                <a:cs typeface="Roboto"/>
              </a:rPr>
              <a:t>Agent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:</a:t>
            </a:r>
            <a:r>
              <a:rPr sz="1350" spc="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Multi-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stage</a:t>
            </a:r>
            <a:r>
              <a:rPr sz="1350" spc="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summarization,</a:t>
            </a:r>
            <a:r>
              <a:rPr sz="1350" spc="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reasoning,</a:t>
            </a:r>
            <a:r>
              <a:rPr sz="1350" spc="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lang="en-IN" sz="1350" u="sng" spc="10" dirty="0" smtClean="0">
                <a:solidFill>
                  <a:srgbClr val="374552"/>
                </a:solidFill>
                <a:latin typeface="Roboto"/>
                <a:cs typeface="Roboto"/>
              </a:rPr>
              <a:t>D</a:t>
            </a:r>
            <a:r>
              <a:rPr sz="1350" u="sng" spc="-25" dirty="0" err="1" smtClean="0">
                <a:solidFill>
                  <a:srgbClr val="374552"/>
                </a:solidFill>
                <a:latin typeface="Roboto"/>
                <a:cs typeface="Roboto"/>
              </a:rPr>
              <a:t>ecision</a:t>
            </a:r>
            <a:r>
              <a:rPr sz="1350" u="sng" spc="-25" dirty="0" smtClean="0">
                <a:solidFill>
                  <a:srgbClr val="374552"/>
                </a:solidFill>
                <a:latin typeface="Roboto"/>
                <a:cs typeface="Roboto"/>
              </a:rPr>
              <a:t>-</a:t>
            </a:r>
            <a:r>
              <a:rPr sz="1350" u="sng" spc="-10" dirty="0" smtClean="0">
                <a:solidFill>
                  <a:srgbClr val="374552"/>
                </a:solidFill>
                <a:latin typeface="Roboto"/>
                <a:cs typeface="Roboto"/>
              </a:rPr>
              <a:t>making </a:t>
            </a:r>
            <a:r>
              <a:rPr sz="1350" u="sng" spc="-10" dirty="0">
                <a:solidFill>
                  <a:srgbClr val="374552"/>
                </a:solidFill>
                <a:latin typeface="Roboto"/>
                <a:cs typeface="Roboto"/>
              </a:rPr>
              <a:t>Document</a:t>
            </a:r>
            <a:r>
              <a:rPr sz="1350" u="sng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u="sng" dirty="0">
                <a:solidFill>
                  <a:srgbClr val="374552"/>
                </a:solidFill>
                <a:latin typeface="Roboto"/>
                <a:cs typeface="Roboto"/>
              </a:rPr>
              <a:t>Engine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: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Auto-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generated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document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lists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766" y="2003425"/>
            <a:ext cx="651033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615950"/>
            <a:ext cx="5394960" cy="916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spc="-204" dirty="0"/>
              <a:t>Frontend</a:t>
            </a:r>
            <a:r>
              <a:rPr spc="-140" dirty="0"/>
              <a:t> </a:t>
            </a:r>
            <a:r>
              <a:rPr spc="-484" dirty="0"/>
              <a:t>UI</a:t>
            </a:r>
            <a:r>
              <a:rPr spc="-140" dirty="0"/>
              <a:t> </a:t>
            </a:r>
            <a:r>
              <a:rPr lang="en-IN" spc="-140" dirty="0" smtClean="0"/>
              <a:t/>
            </a:r>
            <a:br>
              <a:rPr lang="en-IN" spc="-140" dirty="0" smtClean="0"/>
            </a:br>
            <a:r>
              <a:rPr sz="2400" spc="-125" dirty="0" smtClean="0"/>
              <a:t>(</a:t>
            </a:r>
            <a:r>
              <a:rPr sz="2400" spc="-125" dirty="0"/>
              <a:t>HTML</a:t>
            </a:r>
            <a:r>
              <a:rPr sz="2400" spc="-140" dirty="0"/>
              <a:t> </a:t>
            </a:r>
            <a:r>
              <a:rPr sz="2400" spc="-770" dirty="0"/>
              <a:t>+</a:t>
            </a:r>
            <a:r>
              <a:rPr sz="2400" spc="-135" dirty="0"/>
              <a:t> </a:t>
            </a:r>
            <a:r>
              <a:rPr sz="2400" spc="-180" dirty="0"/>
              <a:t>CSS</a:t>
            </a:r>
            <a:r>
              <a:rPr sz="2400" spc="-140" dirty="0"/>
              <a:t> </a:t>
            </a:r>
            <a:r>
              <a:rPr sz="2400" spc="-819" dirty="0"/>
              <a:t>+ </a:t>
            </a:r>
            <a:r>
              <a:rPr sz="2400" spc="-25" dirty="0"/>
              <a:t>JS)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7375" y="1955164"/>
            <a:ext cx="589026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dashboard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collects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customer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data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displays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results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in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clean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and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interactive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layout.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JavaScript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handles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form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submission,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dynamic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visual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updates,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chat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interactions.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375" y="2997200"/>
            <a:ext cx="157480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0" dirty="0">
                <a:solidFill>
                  <a:srgbClr val="2E3C4E"/>
                </a:solidFill>
                <a:latin typeface="Verdana"/>
                <a:cs typeface="Verdana"/>
              </a:rPr>
              <a:t>Key</a:t>
            </a:r>
            <a:r>
              <a:rPr sz="2000" spc="-65" dirty="0">
                <a:solidFill>
                  <a:srgbClr val="2E3C4E"/>
                </a:solidFill>
                <a:latin typeface="Verdana"/>
                <a:cs typeface="Verdana"/>
              </a:rPr>
              <a:t> </a:t>
            </a:r>
            <a:r>
              <a:rPr sz="2000" spc="-155" dirty="0">
                <a:solidFill>
                  <a:srgbClr val="2E3C4E"/>
                </a:solidFill>
                <a:latin typeface="Verdana"/>
                <a:cs typeface="Verdana"/>
              </a:rPr>
              <a:t>Features: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8175" y="37242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175" y="40386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175" y="43529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8175" y="46767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175" y="49911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8175" y="530542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8175" y="562927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44"/>
                </a:lnTo>
                <a:lnTo>
                  <a:pt x="32364" y="57144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1515" y="3507740"/>
            <a:ext cx="4243705" cy="224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800"/>
              </a:lnSpc>
              <a:spcBef>
                <a:spcPts val="100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Structured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form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for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applicant,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vehicle,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policy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details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score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visual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bar</a:t>
            </a:r>
            <a:endParaRPr sz="1350">
              <a:latin typeface="Roboto"/>
              <a:cs typeface="Roboto"/>
            </a:endParaRPr>
          </a:p>
          <a:p>
            <a:pPr marL="12700" marR="1495425">
              <a:lnSpc>
                <a:spcPts val="2550"/>
              </a:lnSpc>
              <a:spcBef>
                <a:spcPts val="165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tier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badge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(Low/Medium/High)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Red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flag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section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AI-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generated</a:t>
            </a:r>
            <a:r>
              <a:rPr sz="1350" spc="-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summary,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rationale,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 and</a:t>
            </a:r>
            <a:r>
              <a:rPr sz="1350" spc="-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recommendation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Document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checklist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Real-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time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chat-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based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GenAI</a:t>
            </a:r>
            <a:r>
              <a:rPr sz="1350" spc="-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assistant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40" y="268605"/>
            <a:ext cx="4025646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445250"/>
          </a:xfrm>
          <a:custGeom>
            <a:avLst/>
            <a:gdLst/>
            <a:ahLst/>
            <a:cxnLst/>
            <a:rect l="l" t="t" r="r" b="b"/>
            <a:pathLst>
              <a:path w="11018520" h="6436995">
                <a:moveTo>
                  <a:pt x="11018061" y="0"/>
                </a:moveTo>
                <a:lnTo>
                  <a:pt x="0" y="0"/>
                </a:lnTo>
                <a:lnTo>
                  <a:pt x="0" y="6436383"/>
                </a:lnTo>
                <a:lnTo>
                  <a:pt x="11018061" y="6436383"/>
                </a:lnTo>
                <a:lnTo>
                  <a:pt x="11018061" y="0"/>
                </a:lnTo>
                <a:close/>
              </a:path>
            </a:pathLst>
          </a:custGeom>
          <a:solidFill>
            <a:srgbClr val="FA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5748" y="437204"/>
            <a:ext cx="4692052" cy="99033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50"/>
              </a:spcBef>
            </a:pPr>
            <a:r>
              <a:rPr sz="3250" spc="-175" dirty="0"/>
              <a:t>Backend</a:t>
            </a:r>
            <a:r>
              <a:rPr sz="3250" spc="-145" dirty="0"/>
              <a:t> </a:t>
            </a:r>
            <a:r>
              <a:rPr sz="3250" spc="-80" dirty="0"/>
              <a:t>Logic</a:t>
            </a:r>
            <a:r>
              <a:rPr sz="3250" spc="-140" dirty="0"/>
              <a:t> </a:t>
            </a:r>
            <a:r>
              <a:rPr lang="en-IN" sz="3250" spc="-140" dirty="0" smtClean="0"/>
              <a:t/>
            </a:r>
            <a:br>
              <a:rPr lang="en-IN" sz="3250" spc="-140" dirty="0" smtClean="0"/>
            </a:br>
            <a:r>
              <a:rPr sz="2400" spc="-155" dirty="0" smtClean="0"/>
              <a:t>(</a:t>
            </a:r>
            <a:r>
              <a:rPr sz="2400" spc="-155" dirty="0"/>
              <a:t>Flask </a:t>
            </a:r>
            <a:r>
              <a:rPr sz="2400" spc="-135" dirty="0"/>
              <a:t>Application</a:t>
            </a:r>
            <a:r>
              <a:rPr sz="2400" spc="-95" dirty="0"/>
              <a:t> </a:t>
            </a:r>
            <a:r>
              <a:rPr sz="2400" spc="-10" dirty="0"/>
              <a:t>Flow)</a:t>
            </a:r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565749" y="1691426"/>
            <a:ext cx="3472852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99"/>
              </a:lnSpc>
              <a:spcBef>
                <a:spcPts val="100"/>
              </a:spcBef>
            </a:pP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backend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acts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as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central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processor.</a:t>
            </a:r>
            <a:r>
              <a:rPr sz="13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When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user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submits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form,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Flask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handles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validation,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ML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inference,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scoring,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AI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generation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through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a</a:t>
            </a:r>
            <a:r>
              <a:rPr sz="13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clear</a:t>
            </a:r>
            <a:r>
              <a:rPr sz="130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pipeline.</a:t>
            </a:r>
            <a:endParaRPr sz="13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749" y="2836605"/>
            <a:ext cx="199008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105" dirty="0">
                <a:solidFill>
                  <a:srgbClr val="2E3C4E"/>
                </a:solidFill>
                <a:latin typeface="Verdana"/>
                <a:cs typeface="Verdana"/>
              </a:rPr>
              <a:t>Steps</a:t>
            </a:r>
            <a:r>
              <a:rPr sz="1950" spc="-60" dirty="0">
                <a:solidFill>
                  <a:srgbClr val="2E3C4E"/>
                </a:solidFill>
                <a:latin typeface="Verdana"/>
                <a:cs typeface="Verdana"/>
              </a:rPr>
              <a:t> </a:t>
            </a:r>
            <a:r>
              <a:rPr sz="1950" spc="-120" dirty="0">
                <a:solidFill>
                  <a:srgbClr val="2E3C4E"/>
                </a:solidFill>
                <a:latin typeface="Verdana"/>
                <a:cs typeface="Verdana"/>
              </a:rPr>
              <a:t>Performed: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5175" y="33972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1198" y="0"/>
                </a:moveTo>
                <a:lnTo>
                  <a:pt x="23892" y="0"/>
                </a:lnTo>
                <a:lnTo>
                  <a:pt x="20377" y="697"/>
                </a:lnTo>
                <a:lnTo>
                  <a:pt x="0" y="23884"/>
                </a:lnTo>
                <a:lnTo>
                  <a:pt x="0" y="31193"/>
                </a:lnTo>
                <a:lnTo>
                  <a:pt x="23892" y="55090"/>
                </a:lnTo>
                <a:lnTo>
                  <a:pt x="31198" y="55090"/>
                </a:lnTo>
                <a:lnTo>
                  <a:pt x="55090" y="31193"/>
                </a:lnTo>
                <a:lnTo>
                  <a:pt x="55090" y="27545"/>
                </a:lnTo>
                <a:lnTo>
                  <a:pt x="55090" y="23884"/>
                </a:lnTo>
                <a:lnTo>
                  <a:pt x="34713" y="697"/>
                </a:lnTo>
                <a:lnTo>
                  <a:pt x="31198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5175" y="37002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1198" y="0"/>
                </a:moveTo>
                <a:lnTo>
                  <a:pt x="23892" y="0"/>
                </a:lnTo>
                <a:lnTo>
                  <a:pt x="20377" y="697"/>
                </a:lnTo>
                <a:lnTo>
                  <a:pt x="0" y="23884"/>
                </a:lnTo>
                <a:lnTo>
                  <a:pt x="0" y="31193"/>
                </a:lnTo>
                <a:lnTo>
                  <a:pt x="23892" y="55090"/>
                </a:lnTo>
                <a:lnTo>
                  <a:pt x="31198" y="55090"/>
                </a:lnTo>
                <a:lnTo>
                  <a:pt x="55090" y="31193"/>
                </a:lnTo>
                <a:lnTo>
                  <a:pt x="55090" y="27545"/>
                </a:lnTo>
                <a:lnTo>
                  <a:pt x="55090" y="23884"/>
                </a:lnTo>
                <a:lnTo>
                  <a:pt x="34713" y="697"/>
                </a:lnTo>
                <a:lnTo>
                  <a:pt x="31198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175" y="401241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1198" y="0"/>
                </a:moveTo>
                <a:lnTo>
                  <a:pt x="23892" y="0"/>
                </a:lnTo>
                <a:lnTo>
                  <a:pt x="20377" y="697"/>
                </a:lnTo>
                <a:lnTo>
                  <a:pt x="0" y="23884"/>
                </a:lnTo>
                <a:lnTo>
                  <a:pt x="0" y="31193"/>
                </a:lnTo>
                <a:lnTo>
                  <a:pt x="23892" y="55090"/>
                </a:lnTo>
                <a:lnTo>
                  <a:pt x="31198" y="55090"/>
                </a:lnTo>
                <a:lnTo>
                  <a:pt x="55090" y="31193"/>
                </a:lnTo>
                <a:lnTo>
                  <a:pt x="55090" y="27545"/>
                </a:lnTo>
                <a:lnTo>
                  <a:pt x="55090" y="23884"/>
                </a:lnTo>
                <a:lnTo>
                  <a:pt x="34713" y="697"/>
                </a:lnTo>
                <a:lnTo>
                  <a:pt x="31198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5175" y="431540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1198" y="0"/>
                </a:moveTo>
                <a:lnTo>
                  <a:pt x="23892" y="0"/>
                </a:lnTo>
                <a:lnTo>
                  <a:pt x="20377" y="697"/>
                </a:lnTo>
                <a:lnTo>
                  <a:pt x="0" y="23884"/>
                </a:lnTo>
                <a:lnTo>
                  <a:pt x="0" y="31193"/>
                </a:lnTo>
                <a:lnTo>
                  <a:pt x="23892" y="55090"/>
                </a:lnTo>
                <a:lnTo>
                  <a:pt x="31198" y="55090"/>
                </a:lnTo>
                <a:lnTo>
                  <a:pt x="55090" y="31193"/>
                </a:lnTo>
                <a:lnTo>
                  <a:pt x="55090" y="27545"/>
                </a:lnTo>
                <a:lnTo>
                  <a:pt x="55090" y="23884"/>
                </a:lnTo>
                <a:lnTo>
                  <a:pt x="34713" y="697"/>
                </a:lnTo>
                <a:lnTo>
                  <a:pt x="31198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5175" y="46184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1198" y="0"/>
                </a:moveTo>
                <a:lnTo>
                  <a:pt x="23892" y="0"/>
                </a:lnTo>
                <a:lnTo>
                  <a:pt x="20377" y="697"/>
                </a:lnTo>
                <a:lnTo>
                  <a:pt x="0" y="23884"/>
                </a:lnTo>
                <a:lnTo>
                  <a:pt x="0" y="31193"/>
                </a:lnTo>
                <a:lnTo>
                  <a:pt x="23892" y="55090"/>
                </a:lnTo>
                <a:lnTo>
                  <a:pt x="31198" y="55090"/>
                </a:lnTo>
                <a:lnTo>
                  <a:pt x="55090" y="31193"/>
                </a:lnTo>
                <a:lnTo>
                  <a:pt x="55090" y="27545"/>
                </a:lnTo>
                <a:lnTo>
                  <a:pt x="55090" y="23884"/>
                </a:lnTo>
                <a:lnTo>
                  <a:pt x="34713" y="697"/>
                </a:lnTo>
                <a:lnTo>
                  <a:pt x="31198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175" y="49214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1198" y="0"/>
                </a:moveTo>
                <a:lnTo>
                  <a:pt x="23892" y="0"/>
                </a:lnTo>
                <a:lnTo>
                  <a:pt x="20377" y="697"/>
                </a:lnTo>
                <a:lnTo>
                  <a:pt x="0" y="23884"/>
                </a:lnTo>
                <a:lnTo>
                  <a:pt x="0" y="31193"/>
                </a:lnTo>
                <a:lnTo>
                  <a:pt x="23892" y="55090"/>
                </a:lnTo>
                <a:lnTo>
                  <a:pt x="31198" y="55090"/>
                </a:lnTo>
                <a:lnTo>
                  <a:pt x="55090" y="31193"/>
                </a:lnTo>
                <a:lnTo>
                  <a:pt x="55090" y="27545"/>
                </a:lnTo>
                <a:lnTo>
                  <a:pt x="55090" y="23884"/>
                </a:lnTo>
                <a:lnTo>
                  <a:pt x="34713" y="697"/>
                </a:lnTo>
                <a:lnTo>
                  <a:pt x="31198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175" y="523357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1198" y="0"/>
                </a:moveTo>
                <a:lnTo>
                  <a:pt x="23892" y="0"/>
                </a:lnTo>
                <a:lnTo>
                  <a:pt x="20377" y="699"/>
                </a:lnTo>
                <a:lnTo>
                  <a:pt x="0" y="23892"/>
                </a:lnTo>
                <a:lnTo>
                  <a:pt x="0" y="31199"/>
                </a:lnTo>
                <a:lnTo>
                  <a:pt x="23892" y="55090"/>
                </a:lnTo>
                <a:lnTo>
                  <a:pt x="31198" y="55090"/>
                </a:lnTo>
                <a:lnTo>
                  <a:pt x="55090" y="31199"/>
                </a:lnTo>
                <a:lnTo>
                  <a:pt x="55090" y="27545"/>
                </a:lnTo>
                <a:lnTo>
                  <a:pt x="55090" y="23892"/>
                </a:lnTo>
                <a:lnTo>
                  <a:pt x="34713" y="699"/>
                </a:lnTo>
                <a:lnTo>
                  <a:pt x="31198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175" y="553657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1198" y="0"/>
                </a:moveTo>
                <a:lnTo>
                  <a:pt x="23892" y="0"/>
                </a:lnTo>
                <a:lnTo>
                  <a:pt x="20377" y="699"/>
                </a:lnTo>
                <a:lnTo>
                  <a:pt x="0" y="23892"/>
                </a:lnTo>
                <a:lnTo>
                  <a:pt x="0" y="31199"/>
                </a:lnTo>
                <a:lnTo>
                  <a:pt x="23892" y="55090"/>
                </a:lnTo>
                <a:lnTo>
                  <a:pt x="31198" y="55090"/>
                </a:lnTo>
                <a:lnTo>
                  <a:pt x="55090" y="31199"/>
                </a:lnTo>
                <a:lnTo>
                  <a:pt x="55090" y="27545"/>
                </a:lnTo>
                <a:lnTo>
                  <a:pt x="55090" y="23892"/>
                </a:lnTo>
                <a:lnTo>
                  <a:pt x="34713" y="699"/>
                </a:lnTo>
                <a:lnTo>
                  <a:pt x="31198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175" y="58395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1198" y="0"/>
                </a:moveTo>
                <a:lnTo>
                  <a:pt x="23892" y="0"/>
                </a:lnTo>
                <a:lnTo>
                  <a:pt x="20377" y="699"/>
                </a:lnTo>
                <a:lnTo>
                  <a:pt x="0" y="23892"/>
                </a:lnTo>
                <a:lnTo>
                  <a:pt x="0" y="31199"/>
                </a:lnTo>
                <a:lnTo>
                  <a:pt x="23892" y="55090"/>
                </a:lnTo>
                <a:lnTo>
                  <a:pt x="31198" y="55090"/>
                </a:lnTo>
                <a:lnTo>
                  <a:pt x="55090" y="31199"/>
                </a:lnTo>
                <a:lnTo>
                  <a:pt x="55090" y="27545"/>
                </a:lnTo>
                <a:lnTo>
                  <a:pt x="55090" y="23892"/>
                </a:lnTo>
                <a:lnTo>
                  <a:pt x="34713" y="699"/>
                </a:lnTo>
                <a:lnTo>
                  <a:pt x="31198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0009" y="3188046"/>
            <a:ext cx="2922270" cy="277114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Receive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form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20" dirty="0">
                <a:solidFill>
                  <a:srgbClr val="374552"/>
                </a:solidFill>
                <a:latin typeface="Roboto"/>
                <a:cs typeface="Roboto"/>
              </a:rPr>
              <a:t>data</a:t>
            </a:r>
            <a:endParaRPr sz="1300" dirty="0">
              <a:latin typeface="Roboto"/>
              <a:cs typeface="Roboto"/>
            </a:endParaRPr>
          </a:p>
          <a:p>
            <a:pPr marL="12700" marR="5080">
              <a:lnSpc>
                <a:spcPts val="2460"/>
              </a:lnSpc>
              <a:spcBef>
                <a:spcPts val="155"/>
              </a:spcBef>
            </a:pP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Validate</a:t>
            </a:r>
            <a:r>
              <a:rPr sz="130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using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insurance</a:t>
            </a:r>
            <a:r>
              <a:rPr sz="130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business</a:t>
            </a:r>
            <a:r>
              <a:rPr sz="130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rules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Generate</a:t>
            </a:r>
            <a:r>
              <a:rPr sz="130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warnings</a:t>
            </a:r>
            <a:r>
              <a:rPr sz="130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&amp;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red</a:t>
            </a:r>
            <a:r>
              <a:rPr sz="130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flags</a:t>
            </a:r>
            <a:endParaRPr sz="13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Engineer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features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for</a:t>
            </a:r>
            <a:r>
              <a:rPr sz="130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ML</a:t>
            </a:r>
            <a:r>
              <a:rPr sz="130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model</a:t>
            </a:r>
            <a:endParaRPr sz="13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Run</a:t>
            </a:r>
            <a:r>
              <a:rPr sz="130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0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prediction</a:t>
            </a:r>
            <a:endParaRPr sz="1300" dirty="0">
              <a:latin typeface="Roboto"/>
              <a:cs typeface="Roboto"/>
            </a:endParaRPr>
          </a:p>
          <a:p>
            <a:pPr marL="12700" marR="469900">
              <a:lnSpc>
                <a:spcPts val="2460"/>
              </a:lnSpc>
              <a:spcBef>
                <a:spcPts val="155"/>
              </a:spcBef>
            </a:pP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Compute</a:t>
            </a:r>
            <a:r>
              <a:rPr sz="130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composite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0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score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Call</a:t>
            </a:r>
            <a:r>
              <a:rPr sz="13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GenAI</a:t>
            </a:r>
            <a:r>
              <a:rPr sz="13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chain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for</a:t>
            </a:r>
            <a:r>
              <a:rPr sz="130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explanations</a:t>
            </a:r>
            <a:endParaRPr sz="13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Generate</a:t>
            </a:r>
            <a:r>
              <a:rPr sz="130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recommended</a:t>
            </a:r>
            <a:r>
              <a:rPr sz="130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documents</a:t>
            </a:r>
            <a:endParaRPr sz="13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300" spc="-10" dirty="0">
                <a:solidFill>
                  <a:srgbClr val="374552"/>
                </a:solidFill>
                <a:latin typeface="Roboto"/>
                <a:cs typeface="Roboto"/>
              </a:rPr>
              <a:t>Return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complete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JSON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response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74552"/>
                </a:solidFill>
                <a:latin typeface="Roboto"/>
                <a:cs typeface="Roboto"/>
              </a:rPr>
              <a:t>to</a:t>
            </a:r>
            <a:r>
              <a:rPr sz="130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00" spc="-25" dirty="0">
                <a:solidFill>
                  <a:srgbClr val="374552"/>
                </a:solidFill>
                <a:latin typeface="Roboto"/>
                <a:cs typeface="Roboto"/>
              </a:rPr>
              <a:t>UI</a:t>
            </a:r>
            <a:endParaRPr sz="1300" dirty="0">
              <a:latin typeface="Roboto"/>
              <a:cs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27926"/>
            <a:ext cx="6742960" cy="418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492125"/>
            <a:ext cx="5889625" cy="10127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/>
              <a:t>ML</a:t>
            </a:r>
            <a:r>
              <a:rPr spc="-135" dirty="0"/>
              <a:t> </a:t>
            </a:r>
            <a:r>
              <a:rPr spc="-150" dirty="0"/>
              <a:t>Pipeline</a:t>
            </a:r>
            <a:r>
              <a:rPr spc="-125" dirty="0"/>
              <a:t> </a:t>
            </a:r>
            <a:r>
              <a:rPr lang="en-IN" spc="-125" dirty="0" smtClean="0"/>
              <a:t/>
            </a:r>
            <a:br>
              <a:rPr lang="en-IN" spc="-125" dirty="0" smtClean="0"/>
            </a:br>
            <a:r>
              <a:rPr sz="2400" spc="-215" dirty="0" smtClean="0"/>
              <a:t>(</a:t>
            </a:r>
            <a:r>
              <a:rPr sz="2400" spc="-215" dirty="0"/>
              <a:t>Training</a:t>
            </a:r>
            <a:r>
              <a:rPr sz="2400" spc="-135" dirty="0"/>
              <a:t> </a:t>
            </a:r>
            <a:r>
              <a:rPr sz="2400" spc="-65" dirty="0" smtClean="0"/>
              <a:t>Prediction</a:t>
            </a:r>
            <a:r>
              <a:rPr sz="2400" spc="-65" dirty="0"/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7375" y="1793239"/>
            <a:ext cx="4995365" cy="106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Machine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Learning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models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help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predict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how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likely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customer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is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endParaRPr lang="en-US" sz="1350" spc="-30" dirty="0" smtClean="0">
              <a:solidFill>
                <a:srgbClr val="374552"/>
              </a:solidFill>
              <a:latin typeface="Roboto"/>
              <a:cs typeface="Roboto"/>
            </a:endParaRPr>
          </a:p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1350" dirty="0" smtClean="0">
                <a:solidFill>
                  <a:srgbClr val="374552"/>
                </a:solidFill>
                <a:latin typeface="Roboto"/>
                <a:cs typeface="Roboto"/>
              </a:rPr>
              <a:t>to</a:t>
            </a:r>
            <a:r>
              <a:rPr sz="1350" spc="-30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purchase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insurance.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This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gives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underwriter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insight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into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customer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behaviour,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which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is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combined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with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factors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to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calculate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final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tier.</a:t>
            </a:r>
            <a:endParaRPr sz="135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375" y="3070225"/>
            <a:ext cx="1727200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95" dirty="0">
                <a:solidFill>
                  <a:srgbClr val="2E3C4E"/>
                </a:solidFill>
                <a:latin typeface="Verdana"/>
                <a:cs typeface="Verdana"/>
              </a:rPr>
              <a:t>Pipeline</a:t>
            </a:r>
            <a:r>
              <a:rPr spc="-25" dirty="0">
                <a:solidFill>
                  <a:srgbClr val="2E3C4E"/>
                </a:solidFill>
                <a:latin typeface="Verdana"/>
                <a:cs typeface="Verdana"/>
              </a:rPr>
              <a:t> </a:t>
            </a:r>
            <a:r>
              <a:rPr spc="-130" dirty="0">
                <a:solidFill>
                  <a:srgbClr val="2E3C4E"/>
                </a:solidFill>
                <a:latin typeface="Verdana"/>
                <a:cs typeface="Verdana"/>
              </a:rPr>
              <a:t>Steps: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8175" y="35623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175" y="38766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175" y="42005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8175" y="4514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175" y="48291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8175" y="51530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5"/>
                </a:lnTo>
                <a:lnTo>
                  <a:pt x="0" y="32360"/>
                </a:lnTo>
                <a:lnTo>
                  <a:pt x="24785" y="57151"/>
                </a:lnTo>
                <a:lnTo>
                  <a:pt x="32364" y="57151"/>
                </a:lnTo>
                <a:lnTo>
                  <a:pt x="57150" y="32360"/>
                </a:lnTo>
                <a:lnTo>
                  <a:pt x="57150" y="28576"/>
                </a:lnTo>
                <a:lnTo>
                  <a:pt x="57150" y="24785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8175" y="546735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44"/>
                </a:lnTo>
                <a:lnTo>
                  <a:pt x="32364" y="57144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8175" y="578167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44"/>
                </a:lnTo>
                <a:lnTo>
                  <a:pt x="32364" y="57144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1515" y="3345815"/>
            <a:ext cx="4721225" cy="25590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2780665">
              <a:lnSpc>
                <a:spcPct val="155100"/>
              </a:lnSpc>
              <a:spcBef>
                <a:spcPts val="60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Prepare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clean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data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Encode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categorical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fields Scale</a:t>
            </a:r>
            <a:r>
              <a:rPr sz="135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numerical</a:t>
            </a:r>
            <a:r>
              <a:rPr sz="1350" spc="-1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features</a:t>
            </a:r>
            <a:endParaRPr sz="13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Solve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class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imbalance</a:t>
            </a:r>
            <a:r>
              <a:rPr sz="1350" spc="-6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using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SMOTE</a:t>
            </a:r>
            <a:endParaRPr sz="1350" dirty="0">
              <a:latin typeface="Roboto"/>
              <a:cs typeface="Roboto"/>
            </a:endParaRPr>
          </a:p>
          <a:p>
            <a:pPr marL="12700" marR="5080">
              <a:lnSpc>
                <a:spcPts val="2550"/>
              </a:lnSpc>
              <a:spcBef>
                <a:spcPts val="165"/>
              </a:spcBef>
            </a:pP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Train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3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models: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XGBoost,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Random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Forest,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Logistic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Regression Evaluate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using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ROC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AUC,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F1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Score</a:t>
            </a:r>
            <a:endParaRPr sz="13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Select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best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model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as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default</a:t>
            </a:r>
            <a:endParaRPr sz="13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Export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ML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pipeline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for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live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prediction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936626"/>
            <a:ext cx="2718937" cy="515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46754"/>
            <a:ext cx="1609725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8945" rIns="0" bIns="0" rtlCol="0">
            <a:spAutoFit/>
          </a:bodyPr>
          <a:lstStyle/>
          <a:p>
            <a:pPr marL="4320540" marR="5080">
              <a:lnSpc>
                <a:spcPts val="4200"/>
              </a:lnSpc>
              <a:spcBef>
                <a:spcPts val="50"/>
              </a:spcBef>
            </a:pPr>
            <a:r>
              <a:rPr spc="-160" dirty="0"/>
              <a:t>Underwriting</a:t>
            </a:r>
            <a:r>
              <a:rPr spc="-120" dirty="0"/>
              <a:t> </a:t>
            </a:r>
            <a:r>
              <a:rPr spc="-114" dirty="0" smtClean="0"/>
              <a:t> </a:t>
            </a:r>
            <a:r>
              <a:rPr spc="-200" dirty="0"/>
              <a:t>Insurance </a:t>
            </a:r>
            <a:r>
              <a:rPr spc="-220" dirty="0"/>
              <a:t>Terms</a:t>
            </a:r>
            <a:r>
              <a:rPr spc="-145" dirty="0"/>
              <a:t> </a:t>
            </a:r>
            <a:r>
              <a:rPr spc="-20" dirty="0"/>
              <a:t>Used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3625" y="2240914"/>
            <a:ext cx="594550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application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uses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real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underwriting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concepts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to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ensure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decisions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resemble actual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industry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practice.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3625" y="3025775"/>
            <a:ext cx="203835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0" dirty="0">
                <a:solidFill>
                  <a:srgbClr val="2E3C4E"/>
                </a:solidFill>
                <a:latin typeface="Verdana"/>
                <a:cs typeface="Verdana"/>
              </a:rPr>
              <a:t>Important</a:t>
            </a:r>
            <a:r>
              <a:rPr sz="2000" spc="-15" dirty="0">
                <a:solidFill>
                  <a:srgbClr val="2E3C4E"/>
                </a:solidFill>
                <a:latin typeface="Verdana"/>
                <a:cs typeface="Verdana"/>
              </a:rPr>
              <a:t> </a:t>
            </a:r>
            <a:r>
              <a:rPr sz="2000" spc="-165" dirty="0">
                <a:solidFill>
                  <a:srgbClr val="2E3C4E"/>
                </a:solidFill>
                <a:latin typeface="Verdana"/>
                <a:cs typeface="Verdana"/>
              </a:rPr>
              <a:t>Terms: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24425" y="3752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4425" y="40671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24425" y="43815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4425" y="47053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4425" y="50196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4425" y="533400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84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47767" y="3536315"/>
            <a:ext cx="5600700" cy="192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800"/>
              </a:lnSpc>
              <a:spcBef>
                <a:spcPts val="100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Red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Flags: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High-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indicators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(No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license,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damage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history,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no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insurance)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8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Tier: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Overall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classification</a:t>
            </a:r>
            <a:r>
              <a:rPr sz="1350" spc="-5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(Low/Medium/High)</a:t>
            </a:r>
            <a:endParaRPr sz="1350">
              <a:latin typeface="Roboto"/>
              <a:cs typeface="Roboto"/>
            </a:endParaRPr>
          </a:p>
          <a:p>
            <a:pPr marL="12700" marR="349250">
              <a:lnSpc>
                <a:spcPts val="2550"/>
              </a:lnSpc>
              <a:spcBef>
                <a:spcPts val="165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Business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Attractiveness: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Probability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that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customer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will</a:t>
            </a:r>
            <a:r>
              <a:rPr sz="1350" spc="-5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buy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insurance Underwriting</a:t>
            </a:r>
            <a:r>
              <a:rPr sz="1350" spc="-4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Risk: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Riskiness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of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issuing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policy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Composite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Score: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ML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prediction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+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red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flag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weighting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Document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Requirements: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Papers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needed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for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underwriting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approval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675"/>
            <a:ext cx="4572000" cy="623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111" y="327025"/>
            <a:ext cx="10298503" cy="737631"/>
          </a:xfrm>
          <a:prstGeom prst="rect">
            <a:avLst/>
          </a:prstGeom>
        </p:spPr>
        <p:txBody>
          <a:bodyPr vert="horz" wrap="square" lIns="0" tIns="242245" rIns="0" bIns="0" rtlCol="0">
            <a:spAutoFit/>
          </a:bodyPr>
          <a:lstStyle/>
          <a:p>
            <a:pPr marL="34290" marR="5080">
              <a:lnSpc>
                <a:spcPts val="4200"/>
              </a:lnSpc>
              <a:spcBef>
                <a:spcPts val="50"/>
              </a:spcBef>
            </a:pPr>
            <a:r>
              <a:rPr spc="-110" dirty="0"/>
              <a:t>Agentic</a:t>
            </a:r>
            <a:r>
              <a:rPr spc="-120" dirty="0"/>
              <a:t> </a:t>
            </a:r>
            <a:r>
              <a:rPr spc="-235" dirty="0" err="1"/>
              <a:t>GenAI</a:t>
            </a:r>
            <a:r>
              <a:rPr spc="-110" dirty="0"/>
              <a:t> </a:t>
            </a:r>
            <a:r>
              <a:rPr spc="-160" dirty="0" smtClean="0"/>
              <a:t>Reasoning</a:t>
            </a:r>
            <a:endParaRPr sz="2400" spc="-1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764" y="2172513"/>
            <a:ext cx="5029200" cy="190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0064" y="2278876"/>
            <a:ext cx="4491990" cy="626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u="sng" spc="-60" dirty="0">
                <a:solidFill>
                  <a:srgbClr val="374552"/>
                </a:solidFill>
                <a:latin typeface="Verdana"/>
                <a:cs typeface="Verdana"/>
              </a:rPr>
              <a:t>Stage </a:t>
            </a:r>
            <a:r>
              <a:rPr sz="1650" u="sng" spc="-180" dirty="0">
                <a:solidFill>
                  <a:srgbClr val="374552"/>
                </a:solidFill>
                <a:latin typeface="Verdana"/>
                <a:cs typeface="Verdana"/>
              </a:rPr>
              <a:t>1</a:t>
            </a:r>
            <a:r>
              <a:rPr sz="1650" spc="-180" dirty="0">
                <a:solidFill>
                  <a:srgbClr val="374552"/>
                </a:solidFill>
                <a:latin typeface="Verdana"/>
                <a:cs typeface="Verdana"/>
              </a:rPr>
              <a:t>:</a:t>
            </a:r>
            <a:r>
              <a:rPr sz="165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374552"/>
                </a:solidFill>
                <a:latin typeface="Verdana"/>
                <a:cs typeface="Verdana"/>
              </a:rPr>
              <a:t>Summary</a:t>
            </a:r>
            <a:endParaRPr sz="16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Provides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short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insurance-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style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summary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of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applicant.</a:t>
            </a:r>
            <a:endParaRPr sz="135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315" y="1454964"/>
            <a:ext cx="9039573" cy="6488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centerpiece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of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system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is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GenAI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agent</a:t>
            </a:r>
            <a:r>
              <a:rPr sz="1350" dirty="0" smtClean="0">
                <a:solidFill>
                  <a:srgbClr val="374552"/>
                </a:solidFill>
                <a:latin typeface="Roboto"/>
                <a:cs typeface="Roboto"/>
              </a:rPr>
              <a:t>.</a:t>
            </a:r>
            <a:endParaRPr lang="en-IN" sz="1350" dirty="0" smtClean="0">
              <a:solidFill>
                <a:srgbClr val="374552"/>
              </a:solidFill>
              <a:latin typeface="Roboto"/>
              <a:cs typeface="Roboto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20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It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95" dirty="0" smtClean="0">
                <a:solidFill>
                  <a:srgbClr val="374552"/>
                </a:solidFill>
                <a:latin typeface="Roboto"/>
                <a:cs typeface="Roboto"/>
              </a:rPr>
              <a:t>does</a:t>
            </a:r>
            <a:r>
              <a:rPr lang="en-IN" sz="1350" spc="-95" dirty="0" smtClean="0">
                <a:solidFill>
                  <a:srgbClr val="374552"/>
                </a:solidFill>
                <a:latin typeface="Roboto"/>
                <a:cs typeface="Roboto"/>
              </a:rPr>
              <a:t> not </a:t>
            </a:r>
            <a:r>
              <a:rPr sz="1350" spc="-10" dirty="0" smtClean="0">
                <a:solidFill>
                  <a:srgbClr val="374552"/>
                </a:solidFill>
                <a:latin typeface="Roboto"/>
                <a:cs typeface="Roboto"/>
              </a:rPr>
              <a:t>just</a:t>
            </a:r>
            <a:r>
              <a:rPr sz="1350" spc="-20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answer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 smtClean="0">
                <a:solidFill>
                  <a:srgbClr val="374552"/>
                </a:solidFill>
                <a:latin typeface="Roboto"/>
                <a:cs typeface="Roboto"/>
              </a:rPr>
              <a:t>queries</a:t>
            </a:r>
            <a:r>
              <a:rPr lang="en-IN" sz="1350" dirty="0" smtClean="0">
                <a:solidFill>
                  <a:srgbClr val="374552"/>
                </a:solidFill>
                <a:latin typeface="Roboto"/>
                <a:cs typeface="Roboto"/>
              </a:rPr>
              <a:t> for </a:t>
            </a:r>
            <a:r>
              <a:rPr sz="1350" dirty="0" smtClean="0">
                <a:solidFill>
                  <a:srgbClr val="374552"/>
                </a:solidFill>
                <a:latin typeface="Roboto"/>
                <a:cs typeface="Roboto"/>
              </a:rPr>
              <a:t>it</a:t>
            </a:r>
            <a:r>
              <a:rPr sz="1350" spc="-20" dirty="0" smtClean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reasons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like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underwriter.</a:t>
            </a:r>
            <a:endParaRPr sz="13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12715" algn="l"/>
              </a:tabLst>
            </a:pPr>
            <a:r>
              <a:rPr sz="1350" dirty="0">
                <a:solidFill>
                  <a:srgbClr val="374552"/>
                </a:solidFill>
                <a:latin typeface="Lucida Sans Unicode"/>
                <a:cs typeface="Lucida Sans Unicode"/>
              </a:rPr>
              <a:t>	</a:t>
            </a:r>
            <a:endParaRPr sz="1350" dirty="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064" y="2994025"/>
            <a:ext cx="5029200" cy="190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4315" y="3053813"/>
            <a:ext cx="4469765" cy="8839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u="sng" spc="-60" dirty="0">
                <a:solidFill>
                  <a:srgbClr val="374552"/>
                </a:solidFill>
                <a:latin typeface="Verdana"/>
                <a:cs typeface="Verdana"/>
              </a:rPr>
              <a:t>Stage </a:t>
            </a:r>
            <a:r>
              <a:rPr sz="1650" u="sng" spc="-180" dirty="0">
                <a:solidFill>
                  <a:srgbClr val="374552"/>
                </a:solidFill>
                <a:latin typeface="Verdana"/>
                <a:cs typeface="Verdana"/>
              </a:rPr>
              <a:t>2</a:t>
            </a:r>
            <a:r>
              <a:rPr sz="1650" spc="-180" dirty="0">
                <a:solidFill>
                  <a:srgbClr val="374552"/>
                </a:solidFill>
                <a:latin typeface="Verdana"/>
                <a:cs typeface="Verdana"/>
              </a:rPr>
              <a:t>:</a:t>
            </a:r>
            <a:r>
              <a:rPr sz="165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374552"/>
                </a:solidFill>
                <a:latin typeface="Verdana"/>
                <a:cs typeface="Verdana"/>
              </a:rPr>
              <a:t>Rationale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5000"/>
              </a:lnSpc>
              <a:spcBef>
                <a:spcPts val="690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Explains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why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risk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is</a:t>
            </a:r>
            <a:r>
              <a:rPr sz="1350" spc="-2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Low/Medium/High,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based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on</a:t>
            </a:r>
            <a:r>
              <a:rPr sz="1350" spc="-3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input factors.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315" y="3910818"/>
            <a:ext cx="5029200" cy="190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4315" y="3943642"/>
            <a:ext cx="3811270" cy="626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u="sng" spc="-60" dirty="0">
                <a:solidFill>
                  <a:srgbClr val="374552"/>
                </a:solidFill>
                <a:latin typeface="Verdana"/>
                <a:cs typeface="Verdana"/>
              </a:rPr>
              <a:t>Stage </a:t>
            </a:r>
            <a:r>
              <a:rPr sz="1650" u="sng" spc="-180" dirty="0">
                <a:solidFill>
                  <a:srgbClr val="374552"/>
                </a:solidFill>
                <a:latin typeface="Verdana"/>
                <a:cs typeface="Verdana"/>
              </a:rPr>
              <a:t>3</a:t>
            </a:r>
            <a:r>
              <a:rPr sz="1650" spc="-180" dirty="0">
                <a:solidFill>
                  <a:srgbClr val="374552"/>
                </a:solidFill>
                <a:latin typeface="Verdana"/>
                <a:cs typeface="Verdana"/>
              </a:rPr>
              <a:t>:</a:t>
            </a:r>
            <a:r>
              <a:rPr sz="165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374552"/>
                </a:solidFill>
                <a:latin typeface="Verdana"/>
                <a:cs typeface="Verdana"/>
              </a:rPr>
              <a:t>Recommendation</a:t>
            </a:r>
            <a:endParaRPr sz="16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Gives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final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underwriting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decision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+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conditions.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258" y="4889500"/>
            <a:ext cx="5029200" cy="190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38258" y="4899025"/>
            <a:ext cx="4029710" cy="626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u="sng" spc="-60" dirty="0">
                <a:solidFill>
                  <a:srgbClr val="374552"/>
                </a:solidFill>
                <a:latin typeface="Verdana"/>
                <a:cs typeface="Verdana"/>
              </a:rPr>
              <a:t>Stage</a:t>
            </a:r>
            <a:r>
              <a:rPr sz="1650" u="sng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50" u="sng" spc="-180" dirty="0">
                <a:solidFill>
                  <a:srgbClr val="374552"/>
                </a:solidFill>
                <a:latin typeface="Verdana"/>
                <a:cs typeface="Verdana"/>
              </a:rPr>
              <a:t>4</a:t>
            </a:r>
            <a:r>
              <a:rPr sz="1650" spc="-180" dirty="0">
                <a:solidFill>
                  <a:srgbClr val="374552"/>
                </a:solidFill>
                <a:latin typeface="Verdana"/>
                <a:cs typeface="Verdana"/>
              </a:rPr>
              <a:t>:</a:t>
            </a:r>
            <a:r>
              <a:rPr sz="1650" spc="-50" dirty="0">
                <a:solidFill>
                  <a:srgbClr val="374552"/>
                </a:solidFill>
                <a:latin typeface="Verdana"/>
                <a:cs typeface="Verdana"/>
              </a:rPr>
              <a:t> Chat</a:t>
            </a:r>
            <a:r>
              <a:rPr sz="165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374552"/>
                </a:solidFill>
                <a:latin typeface="Verdana"/>
                <a:cs typeface="Verdana"/>
              </a:rPr>
              <a:t>Co-</a:t>
            </a:r>
            <a:r>
              <a:rPr sz="1650" spc="-10" dirty="0">
                <a:solidFill>
                  <a:srgbClr val="374552"/>
                </a:solidFill>
                <a:latin typeface="Verdana"/>
                <a:cs typeface="Verdana"/>
              </a:rPr>
              <a:t>Pilot</a:t>
            </a:r>
            <a:endParaRPr sz="16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Answers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follow-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up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questions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using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full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case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context.</a:t>
            </a:r>
            <a:endParaRPr sz="1350" dirty="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824" y="4609516"/>
            <a:ext cx="398399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This</a:t>
            </a:r>
            <a:r>
              <a:rPr sz="1350" spc="-40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makes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the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system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74552"/>
                </a:solidFill>
                <a:latin typeface="Roboto"/>
                <a:cs typeface="Roboto"/>
              </a:rPr>
              <a:t>transparent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74552"/>
                </a:solidFill>
                <a:latin typeface="Roboto"/>
                <a:cs typeface="Roboto"/>
              </a:rPr>
              <a:t>and</a:t>
            </a:r>
            <a:r>
              <a:rPr sz="1350" spc="-35" dirty="0">
                <a:solidFill>
                  <a:srgbClr val="374552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74552"/>
                </a:solidFill>
                <a:latin typeface="Roboto"/>
                <a:cs typeface="Roboto"/>
              </a:rPr>
              <a:t>explainable.</a:t>
            </a:r>
            <a:endParaRPr sz="1350" dirty="0">
              <a:latin typeface="Roboto"/>
              <a:cs typeface="Roboto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102" y="3560831"/>
            <a:ext cx="2258812" cy="269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9425"/>
            <a:ext cx="5140306" cy="281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948</Words>
  <Application>Microsoft Office PowerPoint</Application>
  <PresentationFormat>Custom</PresentationFormat>
  <Paragraphs>125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AI-Driven Insurance Underwriting Co-Pilot</vt:lpstr>
      <vt:lpstr>Problem Statement </vt:lpstr>
      <vt:lpstr>Project Objective </vt:lpstr>
      <vt:lpstr>Architecture Overview</vt:lpstr>
      <vt:lpstr>Frontend UI  (HTML + CSS + JS)</vt:lpstr>
      <vt:lpstr>Backend Logic  (Flask Application Flow)</vt:lpstr>
      <vt:lpstr>ML Pipeline  (Training Prediction)</vt:lpstr>
      <vt:lpstr>Underwriting  Insurance Terms Used</vt:lpstr>
      <vt:lpstr>Agentic GenAI Reasoning</vt:lpstr>
      <vt:lpstr>Document Recommendation Engine</vt:lpstr>
      <vt:lpstr>End-to-End Workflow</vt:lpstr>
      <vt:lpstr>PowerPoint Presentation</vt:lpstr>
      <vt:lpstr>Results  Impact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Arushi Shiv</dc:creator>
  <cp:lastModifiedBy>Arushi Shiv</cp:lastModifiedBy>
  <cp:revision>19</cp:revision>
  <dcterms:created xsi:type="dcterms:W3CDTF">2025-12-03T07:44:50Z</dcterms:created>
  <dcterms:modified xsi:type="dcterms:W3CDTF">2025-12-03T15:27:48Z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2025-12-03T00:00:00Z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2025-12-03T00:00:00Z</vt:filetime>
  </property>
  <property fmtid="{D5CDD505-2E9C-101B-9397-08002B2CF9AE}" pid="5" name="Producer">
    <vt:lpwstr>GPL Ghostscript 9.56.1</vt:lpwstr>
  </property>
</Properties>
</file>